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301" r:id="rId21"/>
    <p:sldId id="302" r:id="rId22"/>
    <p:sldId id="296" r:id="rId23"/>
    <p:sldId id="297" r:id="rId24"/>
    <p:sldId id="298" r:id="rId25"/>
    <p:sldId id="299" r:id="rId26"/>
    <p:sldId id="303" r:id="rId27"/>
    <p:sldId id="300" r:id="rId28"/>
    <p:sldId id="304" r:id="rId29"/>
    <p:sldId id="305" r:id="rId30"/>
    <p:sldId id="276"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BB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660" autoAdjust="0"/>
  </p:normalViewPr>
  <p:slideViewPr>
    <p:cSldViewPr>
      <p:cViewPr varScale="1">
        <p:scale>
          <a:sx n="87" d="100"/>
          <a:sy n="87" d="100"/>
        </p:scale>
        <p:origin x="-145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89" name="Rectangle 17"/>
          <p:cNvSpPr>
            <a:spLocks noChangeArrowheads="1"/>
          </p:cNvSpPr>
          <p:nvPr/>
        </p:nvSpPr>
        <p:spPr bwMode="white">
          <a:xfrm>
            <a:off x="0" y="4221163"/>
            <a:ext cx="9144000" cy="263683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90" name="Group 18"/>
          <p:cNvGrpSpPr>
            <a:grpSpLocks/>
          </p:cNvGrpSpPr>
          <p:nvPr/>
        </p:nvGrpSpPr>
        <p:grpSpPr bwMode="auto">
          <a:xfrm rot="-10800000">
            <a:off x="7413625" y="5162550"/>
            <a:ext cx="1655763" cy="1630363"/>
            <a:chOff x="0" y="2704"/>
            <a:chExt cx="1063" cy="1086"/>
          </a:xfrm>
        </p:grpSpPr>
        <p:sp>
          <p:nvSpPr>
            <p:cNvPr id="3091" name="Rectangle 19"/>
            <p:cNvSpPr>
              <a:spLocks noChangeArrowheads="1"/>
            </p:cNvSpPr>
            <p:nvPr userDrawn="1"/>
          </p:nvSpPr>
          <p:spPr bwMode="ltGray">
            <a:xfrm>
              <a:off x="0"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2" name="Rectangle 20"/>
            <p:cNvSpPr>
              <a:spLocks noChangeArrowheads="1"/>
            </p:cNvSpPr>
            <p:nvPr userDrawn="1"/>
          </p:nvSpPr>
          <p:spPr bwMode="ltGray">
            <a:xfrm>
              <a:off x="295"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3" name="Rectangle 21"/>
            <p:cNvSpPr>
              <a:spLocks noChangeArrowheads="1"/>
            </p:cNvSpPr>
            <p:nvPr userDrawn="1"/>
          </p:nvSpPr>
          <p:spPr bwMode="ltGray">
            <a:xfrm>
              <a:off x="567"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4" name="Rectangle 22"/>
            <p:cNvSpPr>
              <a:spLocks noChangeArrowheads="1"/>
            </p:cNvSpPr>
            <p:nvPr userDrawn="1"/>
          </p:nvSpPr>
          <p:spPr bwMode="ltGray">
            <a:xfrm>
              <a:off x="0"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5" name="Rectangle 23"/>
            <p:cNvSpPr>
              <a:spLocks noChangeArrowheads="1"/>
            </p:cNvSpPr>
            <p:nvPr userDrawn="1"/>
          </p:nvSpPr>
          <p:spPr bwMode="ltGray">
            <a:xfrm>
              <a:off x="295"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6" name="Rectangle 24"/>
            <p:cNvSpPr>
              <a:spLocks noChangeArrowheads="1"/>
            </p:cNvSpPr>
            <p:nvPr userDrawn="1"/>
          </p:nvSpPr>
          <p:spPr bwMode="ltGray">
            <a:xfrm>
              <a:off x="567"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7" name="Rectangle 25"/>
            <p:cNvSpPr>
              <a:spLocks noChangeArrowheads="1"/>
            </p:cNvSpPr>
            <p:nvPr userDrawn="1"/>
          </p:nvSpPr>
          <p:spPr bwMode="ltGray">
            <a:xfrm>
              <a:off x="839"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8" name="Rectangle 26"/>
            <p:cNvSpPr>
              <a:spLocks noChangeArrowheads="1"/>
            </p:cNvSpPr>
            <p:nvPr userDrawn="1"/>
          </p:nvSpPr>
          <p:spPr bwMode="ltGray">
            <a:xfrm>
              <a:off x="295" y="327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099" name="Rectangle 27"/>
            <p:cNvSpPr>
              <a:spLocks noChangeArrowheads="1"/>
            </p:cNvSpPr>
            <p:nvPr userDrawn="1"/>
          </p:nvSpPr>
          <p:spPr bwMode="ltGray">
            <a:xfrm>
              <a:off x="0" y="327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0" name="Rectangle 28"/>
            <p:cNvSpPr>
              <a:spLocks noChangeArrowheads="1"/>
            </p:cNvSpPr>
            <p:nvPr userDrawn="1"/>
          </p:nvSpPr>
          <p:spPr bwMode="ltGray">
            <a:xfrm>
              <a:off x="0" y="356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sp>
        <p:nvSpPr>
          <p:cNvPr id="3075" name="Rectangle 3"/>
          <p:cNvSpPr>
            <a:spLocks noGrp="1" noChangeArrowheads="1"/>
          </p:cNvSpPr>
          <p:nvPr>
            <p:ph type="subTitle" idx="1"/>
          </p:nvPr>
        </p:nvSpPr>
        <p:spPr bwMode="black">
          <a:xfrm>
            <a:off x="1081088" y="5443538"/>
            <a:ext cx="7086600" cy="381000"/>
          </a:xfrm>
        </p:spPr>
        <p:txBody>
          <a:bodyPr/>
          <a:lstStyle>
            <a:lvl1pPr marL="0" indent="0" algn="ctr">
              <a:buFont typeface="Wingdings" pitchFamily="2" charset="2"/>
              <a:buNone/>
              <a:defRPr sz="2800">
                <a:solidFill>
                  <a:schemeClr val="bg1"/>
                </a:solidFill>
              </a:defRPr>
            </a:lvl1pPr>
          </a:lstStyle>
          <a:p>
            <a:pPr lvl="0"/>
            <a:r>
              <a:rPr lang="en-US" noProof="0" smtClean="0"/>
              <a:t>Click to edit Master subtitle style</a:t>
            </a:r>
          </a:p>
        </p:txBody>
      </p:sp>
      <p:grpSp>
        <p:nvGrpSpPr>
          <p:cNvPr id="3101" name="Group 29"/>
          <p:cNvGrpSpPr>
            <a:grpSpLocks/>
          </p:cNvGrpSpPr>
          <p:nvPr/>
        </p:nvGrpSpPr>
        <p:grpSpPr bwMode="auto">
          <a:xfrm>
            <a:off x="20638" y="4281488"/>
            <a:ext cx="1655762" cy="1630362"/>
            <a:chOff x="0" y="2704"/>
            <a:chExt cx="1063" cy="1086"/>
          </a:xfrm>
        </p:grpSpPr>
        <p:sp>
          <p:nvSpPr>
            <p:cNvPr id="3102" name="Rectangle 30"/>
            <p:cNvSpPr>
              <a:spLocks noChangeArrowheads="1"/>
            </p:cNvSpPr>
            <p:nvPr userDrawn="1"/>
          </p:nvSpPr>
          <p:spPr bwMode="ltGray">
            <a:xfrm>
              <a:off x="0"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3" name="Rectangle 31"/>
            <p:cNvSpPr>
              <a:spLocks noChangeArrowheads="1"/>
            </p:cNvSpPr>
            <p:nvPr userDrawn="1"/>
          </p:nvSpPr>
          <p:spPr bwMode="ltGray">
            <a:xfrm>
              <a:off x="295"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4" name="Rectangle 32"/>
            <p:cNvSpPr>
              <a:spLocks noChangeArrowheads="1"/>
            </p:cNvSpPr>
            <p:nvPr userDrawn="1"/>
          </p:nvSpPr>
          <p:spPr bwMode="ltGray">
            <a:xfrm>
              <a:off x="567"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5" name="Rectangle 33"/>
            <p:cNvSpPr>
              <a:spLocks noChangeArrowheads="1"/>
            </p:cNvSpPr>
            <p:nvPr userDrawn="1"/>
          </p:nvSpPr>
          <p:spPr bwMode="ltGray">
            <a:xfrm>
              <a:off x="0"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6" name="Rectangle 34"/>
            <p:cNvSpPr>
              <a:spLocks noChangeArrowheads="1"/>
            </p:cNvSpPr>
            <p:nvPr userDrawn="1"/>
          </p:nvSpPr>
          <p:spPr bwMode="ltGray">
            <a:xfrm>
              <a:off x="295"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7" name="Rectangle 35"/>
            <p:cNvSpPr>
              <a:spLocks noChangeArrowheads="1"/>
            </p:cNvSpPr>
            <p:nvPr userDrawn="1"/>
          </p:nvSpPr>
          <p:spPr bwMode="ltGray">
            <a:xfrm>
              <a:off x="567" y="2990"/>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8" name="Rectangle 36"/>
            <p:cNvSpPr>
              <a:spLocks noChangeArrowheads="1"/>
            </p:cNvSpPr>
            <p:nvPr userDrawn="1"/>
          </p:nvSpPr>
          <p:spPr bwMode="ltGray">
            <a:xfrm>
              <a:off x="839" y="2704"/>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09" name="Rectangle 37"/>
            <p:cNvSpPr>
              <a:spLocks noChangeArrowheads="1"/>
            </p:cNvSpPr>
            <p:nvPr userDrawn="1"/>
          </p:nvSpPr>
          <p:spPr bwMode="ltGray">
            <a:xfrm>
              <a:off x="295" y="327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10" name="Rectangle 38"/>
            <p:cNvSpPr>
              <a:spLocks noChangeArrowheads="1"/>
            </p:cNvSpPr>
            <p:nvPr userDrawn="1"/>
          </p:nvSpPr>
          <p:spPr bwMode="ltGray">
            <a:xfrm>
              <a:off x="0" y="327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11" name="Rectangle 39"/>
            <p:cNvSpPr>
              <a:spLocks noChangeArrowheads="1"/>
            </p:cNvSpPr>
            <p:nvPr userDrawn="1"/>
          </p:nvSpPr>
          <p:spPr bwMode="ltGray">
            <a:xfrm>
              <a:off x="0" y="3563"/>
              <a:ext cx="224" cy="227"/>
            </a:xfrm>
            <a:prstGeom prst="rect">
              <a:avLst/>
            </a:prstGeom>
            <a:solidFill>
              <a:schemeClr val="accent1"/>
            </a:solidFill>
            <a:ln>
              <a:noFill/>
            </a:ln>
            <a:effectLst/>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sp>
        <p:nvSpPr>
          <p:cNvPr id="3074" name="Rectangle 2"/>
          <p:cNvSpPr>
            <a:spLocks noGrp="1" noChangeArrowheads="1"/>
          </p:cNvSpPr>
          <p:nvPr>
            <p:ph type="ctrTitle"/>
          </p:nvPr>
        </p:nvSpPr>
        <p:spPr bwMode="auto">
          <a:xfrm>
            <a:off x="990600" y="4572000"/>
            <a:ext cx="7239000" cy="631825"/>
          </a:xfrm>
        </p:spPr>
        <p:txBody>
          <a:bodyPr/>
          <a:lstStyle>
            <a:lvl1pPr>
              <a:defRPr sz="4800">
                <a:solidFill>
                  <a:schemeClr val="bg2"/>
                </a:solidFill>
              </a:defRPr>
            </a:lvl1pPr>
          </a:lstStyle>
          <a:p>
            <a:pPr lvl="0"/>
            <a:r>
              <a:rPr lang="en-US" noProof="0" smtClean="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Company  Logo</a:t>
            </a:r>
          </a:p>
        </p:txBody>
      </p:sp>
      <p:sp>
        <p:nvSpPr>
          <p:cNvPr id="5" name="Slide Number Placeholder 4"/>
          <p:cNvSpPr>
            <a:spLocks noGrp="1"/>
          </p:cNvSpPr>
          <p:nvPr>
            <p:ph type="sldNum" sz="quarter" idx="11"/>
          </p:nvPr>
        </p:nvSpPr>
        <p:spPr/>
        <p:txBody>
          <a:bodyPr/>
          <a:lstStyle>
            <a:lvl1pPr>
              <a:defRPr/>
            </a:lvl1pPr>
          </a:lstStyle>
          <a:p>
            <a:fld id="{70991BAC-C3B0-4AD2-8112-C9B83ACB68B3}" type="slidenum">
              <a:rPr lang="en-US"/>
              <a:pPr/>
              <a:t>‹#›</a:t>
            </a:fld>
            <a:endParaRPr lang="en-US"/>
          </a:p>
        </p:txBody>
      </p:sp>
    </p:spTree>
    <p:extLst>
      <p:ext uri="{BB962C8B-B14F-4D97-AF65-F5344CB8AC3E}">
        <p14:creationId xmlns:p14="http://schemas.microsoft.com/office/powerpoint/2010/main" val="3875688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9088"/>
            <a:ext cx="2057400" cy="60055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19088"/>
            <a:ext cx="6019800" cy="60055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Company  Logo</a:t>
            </a:r>
          </a:p>
        </p:txBody>
      </p:sp>
      <p:sp>
        <p:nvSpPr>
          <p:cNvPr id="5" name="Slide Number Placeholder 4"/>
          <p:cNvSpPr>
            <a:spLocks noGrp="1"/>
          </p:cNvSpPr>
          <p:nvPr>
            <p:ph type="sldNum" sz="quarter" idx="11"/>
          </p:nvPr>
        </p:nvSpPr>
        <p:spPr/>
        <p:txBody>
          <a:bodyPr/>
          <a:lstStyle>
            <a:lvl1pPr>
              <a:defRPr/>
            </a:lvl1pPr>
          </a:lstStyle>
          <a:p>
            <a:fld id="{8F4CC78E-FDE0-4046-9FA6-F174805F8D7D}" type="slidenum">
              <a:rPr lang="en-US"/>
              <a:pPr/>
              <a:t>‹#›</a:t>
            </a:fld>
            <a:endParaRPr lang="en-US"/>
          </a:p>
        </p:txBody>
      </p:sp>
    </p:spTree>
    <p:extLst>
      <p:ext uri="{BB962C8B-B14F-4D97-AF65-F5344CB8AC3E}">
        <p14:creationId xmlns:p14="http://schemas.microsoft.com/office/powerpoint/2010/main" val="1133611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19088"/>
            <a:ext cx="73914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076325"/>
            <a:ext cx="8229600" cy="5248275"/>
          </a:xfrm>
        </p:spPr>
        <p:txBody>
          <a:bodyPr/>
          <a:lstStyle/>
          <a:p>
            <a:r>
              <a:rPr lang="en-US" smtClean="0"/>
              <a:t>Click icon to add table</a:t>
            </a:r>
            <a:endParaRPr lang="en-US"/>
          </a:p>
        </p:txBody>
      </p:sp>
      <p:sp>
        <p:nvSpPr>
          <p:cNvPr id="4" name="Footer Placeholder 3"/>
          <p:cNvSpPr>
            <a:spLocks noGrp="1"/>
          </p:cNvSpPr>
          <p:nvPr>
            <p:ph type="ftr" sz="quarter" idx="10"/>
          </p:nvPr>
        </p:nvSpPr>
        <p:spPr>
          <a:xfrm>
            <a:off x="7162800" y="6567488"/>
            <a:ext cx="1524000" cy="290512"/>
          </a:xfrm>
        </p:spPr>
        <p:txBody>
          <a:bodyPr/>
          <a:lstStyle>
            <a:lvl1pPr>
              <a:defRPr/>
            </a:lvl1pPr>
          </a:lstStyle>
          <a:p>
            <a:r>
              <a:rPr lang="en-US"/>
              <a:t>Company  Logo</a:t>
            </a:r>
          </a:p>
        </p:txBody>
      </p:sp>
      <p:sp>
        <p:nvSpPr>
          <p:cNvPr id="5" name="Slide Number Placeholder 4"/>
          <p:cNvSpPr>
            <a:spLocks noGrp="1"/>
          </p:cNvSpPr>
          <p:nvPr>
            <p:ph type="sldNum" sz="quarter" idx="11"/>
          </p:nvPr>
        </p:nvSpPr>
        <p:spPr>
          <a:xfrm>
            <a:off x="476250" y="6565900"/>
            <a:ext cx="609600" cy="268288"/>
          </a:xfrm>
        </p:spPr>
        <p:txBody>
          <a:bodyPr/>
          <a:lstStyle>
            <a:lvl1pPr>
              <a:defRPr/>
            </a:lvl1pPr>
          </a:lstStyle>
          <a:p>
            <a:fld id="{A632BCD2-FCE7-43C5-884C-E9A4E95991BC}" type="slidenum">
              <a:rPr lang="en-US"/>
              <a:pPr/>
              <a:t>‹#›</a:t>
            </a:fld>
            <a:endParaRPr lang="en-US"/>
          </a:p>
        </p:txBody>
      </p:sp>
    </p:spTree>
    <p:extLst>
      <p:ext uri="{BB962C8B-B14F-4D97-AF65-F5344CB8AC3E}">
        <p14:creationId xmlns:p14="http://schemas.microsoft.com/office/powerpoint/2010/main" val="2542829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Company  Logo</a:t>
            </a:r>
          </a:p>
        </p:txBody>
      </p:sp>
      <p:sp>
        <p:nvSpPr>
          <p:cNvPr id="5" name="Slide Number Placeholder 4"/>
          <p:cNvSpPr>
            <a:spLocks noGrp="1"/>
          </p:cNvSpPr>
          <p:nvPr>
            <p:ph type="sldNum" sz="quarter" idx="11"/>
          </p:nvPr>
        </p:nvSpPr>
        <p:spPr/>
        <p:txBody>
          <a:bodyPr/>
          <a:lstStyle>
            <a:lvl1pPr>
              <a:defRPr/>
            </a:lvl1pPr>
          </a:lstStyle>
          <a:p>
            <a:fld id="{E515F58C-DB7C-4843-ADAF-2E55FD143BEF}" type="slidenum">
              <a:rPr lang="en-US"/>
              <a:pPr/>
              <a:t>‹#›</a:t>
            </a:fld>
            <a:endParaRPr lang="en-US"/>
          </a:p>
        </p:txBody>
      </p:sp>
    </p:spTree>
    <p:extLst>
      <p:ext uri="{BB962C8B-B14F-4D97-AF65-F5344CB8AC3E}">
        <p14:creationId xmlns:p14="http://schemas.microsoft.com/office/powerpoint/2010/main" val="311287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t>Company  Logo</a:t>
            </a:r>
          </a:p>
        </p:txBody>
      </p:sp>
      <p:sp>
        <p:nvSpPr>
          <p:cNvPr id="5" name="Slide Number Placeholder 4"/>
          <p:cNvSpPr>
            <a:spLocks noGrp="1"/>
          </p:cNvSpPr>
          <p:nvPr>
            <p:ph type="sldNum" sz="quarter" idx="11"/>
          </p:nvPr>
        </p:nvSpPr>
        <p:spPr/>
        <p:txBody>
          <a:bodyPr/>
          <a:lstStyle>
            <a:lvl1pPr>
              <a:defRPr/>
            </a:lvl1pPr>
          </a:lstStyle>
          <a:p>
            <a:fld id="{6FB9C8D3-110D-4C01-86F0-316DC328A04D}" type="slidenum">
              <a:rPr lang="en-US"/>
              <a:pPr/>
              <a:t>‹#›</a:t>
            </a:fld>
            <a:endParaRPr lang="en-US"/>
          </a:p>
        </p:txBody>
      </p:sp>
    </p:spTree>
    <p:extLst>
      <p:ext uri="{BB962C8B-B14F-4D97-AF65-F5344CB8AC3E}">
        <p14:creationId xmlns:p14="http://schemas.microsoft.com/office/powerpoint/2010/main" val="3008214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t>Company  Logo</a:t>
            </a:r>
          </a:p>
        </p:txBody>
      </p:sp>
      <p:sp>
        <p:nvSpPr>
          <p:cNvPr id="6" name="Slide Number Placeholder 5"/>
          <p:cNvSpPr>
            <a:spLocks noGrp="1"/>
          </p:cNvSpPr>
          <p:nvPr>
            <p:ph type="sldNum" sz="quarter" idx="11"/>
          </p:nvPr>
        </p:nvSpPr>
        <p:spPr/>
        <p:txBody>
          <a:bodyPr/>
          <a:lstStyle>
            <a:lvl1pPr>
              <a:defRPr/>
            </a:lvl1pPr>
          </a:lstStyle>
          <a:p>
            <a:fld id="{86639BE3-795E-46D1-9EA1-9EBC1F782C66}" type="slidenum">
              <a:rPr lang="en-US"/>
              <a:pPr/>
              <a:t>‹#›</a:t>
            </a:fld>
            <a:endParaRPr lang="en-US"/>
          </a:p>
        </p:txBody>
      </p:sp>
    </p:spTree>
    <p:extLst>
      <p:ext uri="{BB962C8B-B14F-4D97-AF65-F5344CB8AC3E}">
        <p14:creationId xmlns:p14="http://schemas.microsoft.com/office/powerpoint/2010/main" val="2458279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t>Company  Logo</a:t>
            </a:r>
          </a:p>
        </p:txBody>
      </p:sp>
      <p:sp>
        <p:nvSpPr>
          <p:cNvPr id="8" name="Slide Number Placeholder 7"/>
          <p:cNvSpPr>
            <a:spLocks noGrp="1"/>
          </p:cNvSpPr>
          <p:nvPr>
            <p:ph type="sldNum" sz="quarter" idx="11"/>
          </p:nvPr>
        </p:nvSpPr>
        <p:spPr/>
        <p:txBody>
          <a:bodyPr/>
          <a:lstStyle>
            <a:lvl1pPr>
              <a:defRPr/>
            </a:lvl1pPr>
          </a:lstStyle>
          <a:p>
            <a:fld id="{450888F6-95AA-4EE3-AEB9-CAC932710BD5}" type="slidenum">
              <a:rPr lang="en-US"/>
              <a:pPr/>
              <a:t>‹#›</a:t>
            </a:fld>
            <a:endParaRPr lang="en-US"/>
          </a:p>
        </p:txBody>
      </p:sp>
    </p:spTree>
    <p:extLst>
      <p:ext uri="{BB962C8B-B14F-4D97-AF65-F5344CB8AC3E}">
        <p14:creationId xmlns:p14="http://schemas.microsoft.com/office/powerpoint/2010/main" val="1102694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Company  Logo</a:t>
            </a:r>
          </a:p>
        </p:txBody>
      </p:sp>
      <p:sp>
        <p:nvSpPr>
          <p:cNvPr id="4" name="Slide Number Placeholder 3"/>
          <p:cNvSpPr>
            <a:spLocks noGrp="1"/>
          </p:cNvSpPr>
          <p:nvPr>
            <p:ph type="sldNum" sz="quarter" idx="11"/>
          </p:nvPr>
        </p:nvSpPr>
        <p:spPr/>
        <p:txBody>
          <a:bodyPr/>
          <a:lstStyle>
            <a:lvl1pPr>
              <a:defRPr/>
            </a:lvl1pPr>
          </a:lstStyle>
          <a:p>
            <a:fld id="{FD7C2207-A941-49BF-A3EF-8782E35FEE16}" type="slidenum">
              <a:rPr lang="en-US"/>
              <a:pPr/>
              <a:t>‹#›</a:t>
            </a:fld>
            <a:endParaRPr lang="en-US"/>
          </a:p>
        </p:txBody>
      </p:sp>
    </p:spTree>
    <p:extLst>
      <p:ext uri="{BB962C8B-B14F-4D97-AF65-F5344CB8AC3E}">
        <p14:creationId xmlns:p14="http://schemas.microsoft.com/office/powerpoint/2010/main" val="262983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Company  Logo</a:t>
            </a:r>
          </a:p>
        </p:txBody>
      </p:sp>
      <p:sp>
        <p:nvSpPr>
          <p:cNvPr id="3" name="Slide Number Placeholder 2"/>
          <p:cNvSpPr>
            <a:spLocks noGrp="1"/>
          </p:cNvSpPr>
          <p:nvPr>
            <p:ph type="sldNum" sz="quarter" idx="11"/>
          </p:nvPr>
        </p:nvSpPr>
        <p:spPr/>
        <p:txBody>
          <a:bodyPr/>
          <a:lstStyle>
            <a:lvl1pPr>
              <a:defRPr/>
            </a:lvl1pPr>
          </a:lstStyle>
          <a:p>
            <a:fld id="{3D0DAC1A-A382-4122-AD8F-1EC0F7212054}" type="slidenum">
              <a:rPr lang="en-US"/>
              <a:pPr/>
              <a:t>‹#›</a:t>
            </a:fld>
            <a:endParaRPr lang="en-US"/>
          </a:p>
        </p:txBody>
      </p:sp>
    </p:spTree>
    <p:extLst>
      <p:ext uri="{BB962C8B-B14F-4D97-AF65-F5344CB8AC3E}">
        <p14:creationId xmlns:p14="http://schemas.microsoft.com/office/powerpoint/2010/main" val="289249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Company  Logo</a:t>
            </a:r>
          </a:p>
        </p:txBody>
      </p:sp>
      <p:sp>
        <p:nvSpPr>
          <p:cNvPr id="6" name="Slide Number Placeholder 5"/>
          <p:cNvSpPr>
            <a:spLocks noGrp="1"/>
          </p:cNvSpPr>
          <p:nvPr>
            <p:ph type="sldNum" sz="quarter" idx="11"/>
          </p:nvPr>
        </p:nvSpPr>
        <p:spPr/>
        <p:txBody>
          <a:bodyPr/>
          <a:lstStyle>
            <a:lvl1pPr>
              <a:defRPr/>
            </a:lvl1pPr>
          </a:lstStyle>
          <a:p>
            <a:fld id="{00455475-1F19-49AB-9CDD-F52303260A6D}" type="slidenum">
              <a:rPr lang="en-US"/>
              <a:pPr/>
              <a:t>‹#›</a:t>
            </a:fld>
            <a:endParaRPr lang="en-US"/>
          </a:p>
        </p:txBody>
      </p:sp>
    </p:spTree>
    <p:extLst>
      <p:ext uri="{BB962C8B-B14F-4D97-AF65-F5344CB8AC3E}">
        <p14:creationId xmlns:p14="http://schemas.microsoft.com/office/powerpoint/2010/main" val="2265420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Company  Logo</a:t>
            </a:r>
          </a:p>
        </p:txBody>
      </p:sp>
      <p:sp>
        <p:nvSpPr>
          <p:cNvPr id="6" name="Slide Number Placeholder 5"/>
          <p:cNvSpPr>
            <a:spLocks noGrp="1"/>
          </p:cNvSpPr>
          <p:nvPr>
            <p:ph type="sldNum" sz="quarter" idx="11"/>
          </p:nvPr>
        </p:nvSpPr>
        <p:spPr/>
        <p:txBody>
          <a:bodyPr/>
          <a:lstStyle>
            <a:lvl1pPr>
              <a:defRPr/>
            </a:lvl1pPr>
          </a:lstStyle>
          <a:p>
            <a:fld id="{127AA533-6C1A-4AA7-B4C1-3CA68AD54B3B}" type="slidenum">
              <a:rPr lang="en-US"/>
              <a:pPr/>
              <a:t>‹#›</a:t>
            </a:fld>
            <a:endParaRPr lang="en-US"/>
          </a:p>
        </p:txBody>
      </p:sp>
    </p:spTree>
    <p:extLst>
      <p:ext uri="{BB962C8B-B14F-4D97-AF65-F5344CB8AC3E}">
        <p14:creationId xmlns:p14="http://schemas.microsoft.com/office/powerpoint/2010/main" val="334896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2" name="Rectangle 38"/>
          <p:cNvSpPr>
            <a:spLocks noChangeArrowheads="1"/>
          </p:cNvSpPr>
          <p:nvPr/>
        </p:nvSpPr>
        <p:spPr bwMode="gray">
          <a:xfrm>
            <a:off x="0" y="6562725"/>
            <a:ext cx="9144000" cy="3048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Rectangle 15"/>
          <p:cNvSpPr>
            <a:spLocks noChangeArrowheads="1"/>
          </p:cNvSpPr>
          <p:nvPr/>
        </p:nvSpPr>
        <p:spPr bwMode="white">
          <a:xfrm>
            <a:off x="0" y="0"/>
            <a:ext cx="9144000" cy="9144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0" name="Group 16"/>
          <p:cNvGrpSpPr>
            <a:grpSpLocks/>
          </p:cNvGrpSpPr>
          <p:nvPr/>
        </p:nvGrpSpPr>
        <p:grpSpPr bwMode="auto">
          <a:xfrm>
            <a:off x="44450" y="44450"/>
            <a:ext cx="863600" cy="847725"/>
            <a:chOff x="0" y="2704"/>
            <a:chExt cx="1063" cy="1086"/>
          </a:xfrm>
        </p:grpSpPr>
        <p:sp>
          <p:nvSpPr>
            <p:cNvPr id="1041" name="Rectangle 17"/>
            <p:cNvSpPr>
              <a:spLocks noChangeArrowheads="1"/>
            </p:cNvSpPr>
            <p:nvPr userDrawn="1"/>
          </p:nvSpPr>
          <p:spPr bwMode="gray">
            <a:xfrm>
              <a:off x="0"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Rectangle 18"/>
            <p:cNvSpPr>
              <a:spLocks noChangeArrowheads="1"/>
            </p:cNvSpPr>
            <p:nvPr userDrawn="1"/>
          </p:nvSpPr>
          <p:spPr bwMode="gray">
            <a:xfrm>
              <a:off x="295"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Rectangle 19"/>
            <p:cNvSpPr>
              <a:spLocks noChangeArrowheads="1"/>
            </p:cNvSpPr>
            <p:nvPr userDrawn="1"/>
          </p:nvSpPr>
          <p:spPr bwMode="gray">
            <a:xfrm>
              <a:off x="567"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Rectangle 20"/>
            <p:cNvSpPr>
              <a:spLocks noChangeArrowheads="1"/>
            </p:cNvSpPr>
            <p:nvPr userDrawn="1"/>
          </p:nvSpPr>
          <p:spPr bwMode="gray">
            <a:xfrm>
              <a:off x="0"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Rectangle 21"/>
            <p:cNvSpPr>
              <a:spLocks noChangeArrowheads="1"/>
            </p:cNvSpPr>
            <p:nvPr userDrawn="1"/>
          </p:nvSpPr>
          <p:spPr bwMode="gray">
            <a:xfrm>
              <a:off x="295"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Rectangle 22"/>
            <p:cNvSpPr>
              <a:spLocks noChangeArrowheads="1"/>
            </p:cNvSpPr>
            <p:nvPr userDrawn="1"/>
          </p:nvSpPr>
          <p:spPr bwMode="gray">
            <a:xfrm>
              <a:off x="567"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Rectangle 23"/>
            <p:cNvSpPr>
              <a:spLocks noChangeArrowheads="1"/>
            </p:cNvSpPr>
            <p:nvPr userDrawn="1"/>
          </p:nvSpPr>
          <p:spPr bwMode="gray">
            <a:xfrm>
              <a:off x="839"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Rectangle 24"/>
            <p:cNvSpPr>
              <a:spLocks noChangeArrowheads="1"/>
            </p:cNvSpPr>
            <p:nvPr userDrawn="1"/>
          </p:nvSpPr>
          <p:spPr bwMode="gray">
            <a:xfrm>
              <a:off x="295" y="327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25"/>
            <p:cNvSpPr>
              <a:spLocks noChangeArrowheads="1"/>
            </p:cNvSpPr>
            <p:nvPr userDrawn="1"/>
          </p:nvSpPr>
          <p:spPr bwMode="gray">
            <a:xfrm>
              <a:off x="0" y="327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26"/>
            <p:cNvSpPr>
              <a:spLocks noChangeArrowheads="1"/>
            </p:cNvSpPr>
            <p:nvPr userDrawn="1"/>
          </p:nvSpPr>
          <p:spPr bwMode="gray">
            <a:xfrm>
              <a:off x="0" y="356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1" name="Group 27"/>
          <p:cNvGrpSpPr>
            <a:grpSpLocks/>
          </p:cNvGrpSpPr>
          <p:nvPr/>
        </p:nvGrpSpPr>
        <p:grpSpPr bwMode="auto">
          <a:xfrm rot="-10800000">
            <a:off x="8228013" y="22225"/>
            <a:ext cx="863600" cy="847725"/>
            <a:chOff x="0" y="2704"/>
            <a:chExt cx="1063" cy="1086"/>
          </a:xfrm>
        </p:grpSpPr>
        <p:sp>
          <p:nvSpPr>
            <p:cNvPr id="1052" name="Rectangle 28"/>
            <p:cNvSpPr>
              <a:spLocks noChangeArrowheads="1"/>
            </p:cNvSpPr>
            <p:nvPr userDrawn="1"/>
          </p:nvSpPr>
          <p:spPr bwMode="gray">
            <a:xfrm>
              <a:off x="0"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29"/>
            <p:cNvSpPr>
              <a:spLocks noChangeArrowheads="1"/>
            </p:cNvSpPr>
            <p:nvPr userDrawn="1"/>
          </p:nvSpPr>
          <p:spPr bwMode="gray">
            <a:xfrm>
              <a:off x="295"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Rectangle 30"/>
            <p:cNvSpPr>
              <a:spLocks noChangeArrowheads="1"/>
            </p:cNvSpPr>
            <p:nvPr userDrawn="1"/>
          </p:nvSpPr>
          <p:spPr bwMode="gray">
            <a:xfrm>
              <a:off x="567"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Rectangle 31"/>
            <p:cNvSpPr>
              <a:spLocks noChangeArrowheads="1"/>
            </p:cNvSpPr>
            <p:nvPr userDrawn="1"/>
          </p:nvSpPr>
          <p:spPr bwMode="gray">
            <a:xfrm>
              <a:off x="0"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Rectangle 32"/>
            <p:cNvSpPr>
              <a:spLocks noChangeArrowheads="1"/>
            </p:cNvSpPr>
            <p:nvPr userDrawn="1"/>
          </p:nvSpPr>
          <p:spPr bwMode="gray">
            <a:xfrm>
              <a:off x="295"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Rectangle 33"/>
            <p:cNvSpPr>
              <a:spLocks noChangeArrowheads="1"/>
            </p:cNvSpPr>
            <p:nvPr userDrawn="1"/>
          </p:nvSpPr>
          <p:spPr bwMode="gray">
            <a:xfrm>
              <a:off x="567" y="2990"/>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Rectangle 34"/>
            <p:cNvSpPr>
              <a:spLocks noChangeArrowheads="1"/>
            </p:cNvSpPr>
            <p:nvPr userDrawn="1"/>
          </p:nvSpPr>
          <p:spPr bwMode="gray">
            <a:xfrm>
              <a:off x="839" y="2704"/>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Rectangle 35"/>
            <p:cNvSpPr>
              <a:spLocks noChangeArrowheads="1"/>
            </p:cNvSpPr>
            <p:nvPr userDrawn="1"/>
          </p:nvSpPr>
          <p:spPr bwMode="gray">
            <a:xfrm>
              <a:off x="295" y="327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Rectangle 36"/>
            <p:cNvSpPr>
              <a:spLocks noChangeArrowheads="1"/>
            </p:cNvSpPr>
            <p:nvPr userDrawn="1"/>
          </p:nvSpPr>
          <p:spPr bwMode="gray">
            <a:xfrm>
              <a:off x="0" y="327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37"/>
            <p:cNvSpPr>
              <a:spLocks noChangeArrowheads="1"/>
            </p:cNvSpPr>
            <p:nvPr userDrawn="1"/>
          </p:nvSpPr>
          <p:spPr bwMode="gray">
            <a:xfrm>
              <a:off x="0" y="3563"/>
              <a:ext cx="224" cy="22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27" name="Rectangle 3"/>
          <p:cNvSpPr>
            <a:spLocks noGrp="1" noChangeArrowheads="1"/>
          </p:cNvSpPr>
          <p:nvPr>
            <p:ph type="body" idx="1"/>
          </p:nvPr>
        </p:nvSpPr>
        <p:spPr bwMode="auto">
          <a:xfrm>
            <a:off x="457200" y="10763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7162800" y="6567488"/>
            <a:ext cx="1524000"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lvl1pPr>
          </a:lstStyle>
          <a:p>
            <a:r>
              <a:rPr lang="en-US"/>
              <a:t>Company  Logo</a:t>
            </a:r>
          </a:p>
        </p:txBody>
      </p:sp>
      <p:sp>
        <p:nvSpPr>
          <p:cNvPr id="1030" name="Rectangle 6"/>
          <p:cNvSpPr>
            <a:spLocks noGrp="1" noChangeArrowheads="1"/>
          </p:cNvSpPr>
          <p:nvPr>
            <p:ph type="sldNum" sz="quarter" idx="4"/>
          </p:nvPr>
        </p:nvSpPr>
        <p:spPr bwMode="auto">
          <a:xfrm>
            <a:off x="476250" y="6565900"/>
            <a:ext cx="6096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chemeClr val="tx2"/>
                </a:solidFill>
                <a:latin typeface="Verdana" pitchFamily="34" charset="0"/>
              </a:defRPr>
            </a:lvl1pPr>
          </a:lstStyle>
          <a:p>
            <a:fld id="{AB9710B7-DD4D-42CE-8C2C-36E3B2293BE3}" type="slidenum">
              <a:rPr lang="en-US"/>
              <a:pPr/>
              <a:t>‹#›</a:t>
            </a:fld>
            <a:endParaRPr lang="en-US"/>
          </a:p>
        </p:txBody>
      </p:sp>
      <p:sp>
        <p:nvSpPr>
          <p:cNvPr id="1026" name="Rectangle 2"/>
          <p:cNvSpPr>
            <a:spLocks noGrp="1" noChangeArrowheads="1"/>
          </p:cNvSpPr>
          <p:nvPr>
            <p:ph type="title"/>
          </p:nvPr>
        </p:nvSpPr>
        <p:spPr bwMode="black">
          <a:xfrm>
            <a:off x="838200" y="319088"/>
            <a:ext cx="73914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rtl="0" eaLnBrk="1" fontAlgn="base" hangingPunct="1">
        <a:spcBef>
          <a:spcPct val="0"/>
        </a:spcBef>
        <a:spcAft>
          <a:spcPct val="0"/>
        </a:spcAft>
        <a:defRPr sz="3600" b="1">
          <a:solidFill>
            <a:schemeClr val="bg1"/>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thanhnien.com.vn/" TargetMode="External"/><Relationship Id="rId13" Type="http://schemas.openxmlformats.org/officeDocument/2006/relationships/hyperlink" Target="http://tintuconline.com.vn/" TargetMode="External"/><Relationship Id="rId18" Type="http://schemas.openxmlformats.org/officeDocument/2006/relationships/hyperlink" Target="http://dantri.com.vn/" TargetMode="External"/><Relationship Id="rId26" Type="http://schemas.openxmlformats.org/officeDocument/2006/relationships/image" Target="../media/image40.gif"/><Relationship Id="rId3" Type="http://schemas.openxmlformats.org/officeDocument/2006/relationships/hyperlink" Target="http://www.nguoiduatin.net/" TargetMode="External"/><Relationship Id="rId21" Type="http://schemas.openxmlformats.org/officeDocument/2006/relationships/hyperlink" Target="http://www.hoahoctro.vn/" TargetMode="External"/><Relationship Id="rId7" Type="http://schemas.openxmlformats.org/officeDocument/2006/relationships/hyperlink" Target="http://tuoitre.vn/" TargetMode="External"/><Relationship Id="rId12" Type="http://schemas.openxmlformats.org/officeDocument/2006/relationships/hyperlink" Target="http://sohoa.net/" TargetMode="External"/><Relationship Id="rId17" Type="http://schemas.openxmlformats.org/officeDocument/2006/relationships/hyperlink" Target="http://www.livescore.com/" TargetMode="External"/><Relationship Id="rId25" Type="http://schemas.openxmlformats.org/officeDocument/2006/relationships/hyperlink" Target="http://mail.yahoo.com/" TargetMode="External"/><Relationship Id="rId2" Type="http://schemas.openxmlformats.org/officeDocument/2006/relationships/hyperlink" Target="http://vietnamnet.vn/" TargetMode="External"/><Relationship Id="rId16" Type="http://schemas.openxmlformats.org/officeDocument/2006/relationships/hyperlink" Target="http://www.bongdaso.com/" TargetMode="External"/><Relationship Id="rId20" Type="http://schemas.openxmlformats.org/officeDocument/2006/relationships/hyperlink" Target="http://www.muctim.com.vn/" TargetMode="External"/><Relationship Id="rId1" Type="http://schemas.openxmlformats.org/officeDocument/2006/relationships/slideLayout" Target="../slideLayouts/slideLayout2.xml"/><Relationship Id="rId6" Type="http://schemas.openxmlformats.org/officeDocument/2006/relationships/hyperlink" Target="http://kenh14.channelvn.net/" TargetMode="External"/><Relationship Id="rId11" Type="http://schemas.openxmlformats.org/officeDocument/2006/relationships/hyperlink" Target="http://ngoisao.net/" TargetMode="External"/><Relationship Id="rId24" Type="http://schemas.openxmlformats.org/officeDocument/2006/relationships/hyperlink" Target="http://gmail.com/" TargetMode="External"/><Relationship Id="rId5" Type="http://schemas.openxmlformats.org/officeDocument/2006/relationships/hyperlink" Target="http://www.zing.vn/" TargetMode="External"/><Relationship Id="rId15" Type="http://schemas.openxmlformats.org/officeDocument/2006/relationships/hyperlink" Target="http://www.baobongda.com.vn/" TargetMode="External"/><Relationship Id="rId23" Type="http://schemas.openxmlformats.org/officeDocument/2006/relationships/hyperlink" Target="http://www.pcworld.com.vn/" TargetMode="External"/><Relationship Id="rId10" Type="http://schemas.openxmlformats.org/officeDocument/2006/relationships/hyperlink" Target="http://vnexpress.net/" TargetMode="External"/><Relationship Id="rId19" Type="http://schemas.openxmlformats.org/officeDocument/2006/relationships/hyperlink" Target="http://vnmedia.vn/" TargetMode="External"/><Relationship Id="rId4" Type="http://schemas.openxmlformats.org/officeDocument/2006/relationships/hyperlink" Target="http://www.24h.com.vn/" TargetMode="External"/><Relationship Id="rId9" Type="http://schemas.openxmlformats.org/officeDocument/2006/relationships/hyperlink" Target="http://mp3.zing.vn/" TargetMode="External"/><Relationship Id="rId14" Type="http://schemas.openxmlformats.org/officeDocument/2006/relationships/hyperlink" Target="http://cafef.vn/" TargetMode="External"/><Relationship Id="rId22" Type="http://schemas.openxmlformats.org/officeDocument/2006/relationships/hyperlink" Target="http://www.ttvno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oleObject" Target="../embeddings/oleObject2.bin"/><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400" smtClean="0">
                <a:solidFill>
                  <a:schemeClr val="bg1"/>
                </a:solidFill>
              </a:rPr>
              <a:t>MỞ ĐẦU THIẾT KẾ WEB</a:t>
            </a:r>
            <a:endParaRPr lang="en-US" sz="4400">
              <a:solidFill>
                <a:schemeClr val="bg1"/>
              </a:solidFill>
            </a:endParaRPr>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04800" y="1143000"/>
            <a:ext cx="64770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Mối</a:t>
            </a:r>
            <a:r>
              <a:rPr kumimoji="0" lang="en-US" sz="3200" b="1" i="0" u="none" strike="noStrike" kern="0" cap="none" spc="0" normalizeH="0" noProof="0" smtClean="0">
                <a:ln>
                  <a:noFill/>
                </a:ln>
                <a:solidFill>
                  <a:schemeClr val="tx1"/>
                </a:solidFill>
                <a:effectLst/>
                <a:uLnTx/>
                <a:uFillTx/>
                <a:latin typeface="Times New Roman" pitchFamily="18" charset="0"/>
                <a:cs typeface="Times New Roman" pitchFamily="18" charset="0"/>
              </a:rPr>
              <a:t> liên quan giữa các nội dung?</a:t>
            </a:r>
            <a:endPar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p:txBody>
      </p:sp>
      <p:sp>
        <p:nvSpPr>
          <p:cNvPr id="6" name="Rectangle 3"/>
          <p:cNvSpPr txBox="1">
            <a:spLocks noChangeArrowheads="1"/>
          </p:cNvSpPr>
          <p:nvPr/>
        </p:nvSpPr>
        <p:spPr bwMode="auto">
          <a:xfrm>
            <a:off x="609600" y="1828800"/>
            <a:ext cx="8153400" cy="1905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Chia làm</a:t>
            </a:r>
            <a:r>
              <a:rPr kumimoji="0" lang="en-US" sz="3200" b="0" i="0" u="none" strike="noStrike" kern="0" cap="none" spc="0" normalizeH="0" noProof="0" smtClean="0">
                <a:ln>
                  <a:noFill/>
                </a:ln>
                <a:solidFill>
                  <a:schemeClr val="tx1"/>
                </a:solidFill>
                <a:effectLst/>
                <a:uLnTx/>
                <a:uFillTx/>
                <a:latin typeface="Times New Roman" pitchFamily="18" charset="0"/>
                <a:cs typeface="Times New Roman" pitchFamily="18" charset="0"/>
              </a:rPr>
              <a:t> nhiều chủ đề</a:t>
            </a:r>
            <a:endPar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lang="en-US" sz="3200" kern="0" smtClean="0">
                <a:latin typeface="Times New Roman" pitchFamily="18" charset="0"/>
                <a:cs typeface="Times New Roman" pitchFamily="18" charset="0"/>
              </a:rPr>
              <a:t>Các bài viết liên quan với nhau phải được đặt cùng chủ đề và có thể tham khảo qua lại</a:t>
            </a:r>
          </a:p>
          <a:p>
            <a:pPr marR="0" lvl="1" algn="l" defTabSz="914400" rtl="0" eaLnBrk="1" fontAlgn="base" latinLnBrk="0" hangingPunct="1">
              <a:lnSpc>
                <a:spcPct val="100000"/>
              </a:lnSpc>
              <a:spcBef>
                <a:spcPct val="20000"/>
              </a:spcBef>
              <a:spcAft>
                <a:spcPct val="0"/>
              </a:spcAft>
              <a:buClr>
                <a:schemeClr val="accent1"/>
              </a:buClr>
              <a:buSzTx/>
              <a:tabLst/>
              <a:defRPr/>
            </a:pPr>
            <a:endPar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p:txBody>
      </p:sp>
      <p:sp>
        <p:nvSpPr>
          <p:cNvPr id="7" name="Rectangle 3"/>
          <p:cNvSpPr txBox="1">
            <a:spLocks noChangeArrowheads="1"/>
          </p:cNvSpPr>
          <p:nvPr/>
        </p:nvSpPr>
        <p:spPr bwMode="auto">
          <a:xfrm>
            <a:off x="381000" y="4038600"/>
            <a:ext cx="8763000" cy="1905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Thứ</a:t>
            </a:r>
            <a:r>
              <a:rPr kumimoji="0" lang="en-US" sz="3200" b="1" i="0" u="none" strike="noStrike" kern="0" cap="none" spc="0" normalizeH="0" noProof="0" smtClean="0">
                <a:ln>
                  <a:noFill/>
                </a:ln>
                <a:solidFill>
                  <a:schemeClr val="tx1"/>
                </a:solidFill>
                <a:effectLst/>
                <a:uLnTx/>
                <a:uFillTx/>
                <a:latin typeface="Times New Roman" pitchFamily="18" charset="0"/>
                <a:cs typeface="Times New Roman" pitchFamily="18" charset="0"/>
              </a:rPr>
              <a:t> tự các nội dung?</a:t>
            </a:r>
            <a:endPar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Nội</a:t>
            </a:r>
            <a:r>
              <a:rPr kumimoji="0" lang="en-US" sz="3200" b="0" i="0" u="none" strike="noStrike" kern="0" cap="none" spc="0" normalizeH="0" noProof="0" smtClean="0">
                <a:ln>
                  <a:noFill/>
                </a:ln>
                <a:solidFill>
                  <a:schemeClr val="tx1"/>
                </a:solidFill>
                <a:effectLst/>
                <a:uLnTx/>
                <a:uFillTx/>
                <a:latin typeface="Times New Roman" pitchFamily="18" charset="0"/>
                <a:cs typeface="Times New Roman" pitchFamily="18" charset="0"/>
              </a:rPr>
              <a:t> dung mới/hay phải được đưa lên đầu trang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lang="en-US" sz="3200" kern="0" baseline="0" smtClean="0">
                <a:latin typeface="Times New Roman" pitchFamily="18" charset="0"/>
                <a:cs typeface="Times New Roman" pitchFamily="18" charset="0"/>
              </a:rPr>
              <a:t>Các</a:t>
            </a:r>
            <a:r>
              <a:rPr lang="en-US" sz="3200" kern="0" smtClean="0">
                <a:latin typeface="Times New Roman" pitchFamily="18" charset="0"/>
                <a:cs typeface="Times New Roman" pitchFamily="18" charset="0"/>
              </a:rPr>
              <a:t> bài viết phải sắp xếp theo ngày tháng.</a:t>
            </a:r>
            <a:endPar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p:txBody>
      </p:sp>
      <p:sp>
        <p:nvSpPr>
          <p:cNvPr id="8" name="Rectangle 2"/>
          <p:cNvSpPr>
            <a:spLocks noGrp="1" noChangeArrowheads="1"/>
          </p:cNvSpPr>
          <p:nvPr>
            <p:ph type="title"/>
          </p:nvPr>
        </p:nvSpPr>
        <p:spPr>
          <a:xfrm>
            <a:off x="457200" y="122238"/>
            <a:ext cx="8229600" cy="563562"/>
          </a:xfrm>
        </p:spPr>
        <p:txBody>
          <a:bodyPr/>
          <a:lstStyle/>
          <a:p>
            <a:pPr marL="571500" indent="-571500">
              <a:buFont typeface="Wingdings" pitchFamily="2" charset="2"/>
              <a:buChar char="Ø"/>
            </a:pPr>
            <a:r>
              <a:rPr lang="en-US" sz="4000" smtClean="0">
                <a:latin typeface="Arno Pro Smbd" pitchFamily="18" charset="0"/>
              </a:rPr>
              <a:t>Phân tích</a:t>
            </a:r>
            <a:endParaRPr lang="en-US" sz="4000">
              <a:latin typeface="Arno Pro Smbd" pitchFamily="18" charset="0"/>
            </a:endParaRPr>
          </a:p>
        </p:txBody>
      </p:sp>
    </p:spTree>
    <p:extLst>
      <p:ext uri="{BB962C8B-B14F-4D97-AF65-F5344CB8AC3E}">
        <p14:creationId xmlns:p14="http://schemas.microsoft.com/office/powerpoint/2010/main" val="277500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28600" y="1143000"/>
            <a:ext cx="7800975" cy="5105400"/>
            <a:chOff x="228600" y="990600"/>
            <a:chExt cx="7800975" cy="5105400"/>
          </a:xfrm>
        </p:grpSpPr>
        <p:pic>
          <p:nvPicPr>
            <p:cNvPr id="25603" name="Picture 3"/>
            <p:cNvPicPr>
              <a:picLocks noChangeAspect="1" noChangeArrowheads="1"/>
            </p:cNvPicPr>
            <p:nvPr/>
          </p:nvPicPr>
          <p:blipFill>
            <a:blip r:embed="rId2"/>
            <a:srcRect/>
            <a:stretch>
              <a:fillRect/>
            </a:stretch>
          </p:blipFill>
          <p:spPr bwMode="auto">
            <a:xfrm>
              <a:off x="228600" y="990600"/>
              <a:ext cx="7800975" cy="5105400"/>
            </a:xfrm>
            <a:prstGeom prst="rect">
              <a:avLst/>
            </a:prstGeom>
            <a:noFill/>
            <a:ln w="9525">
              <a:noFill/>
              <a:miter lim="800000"/>
              <a:headEnd/>
              <a:tailEnd/>
            </a:ln>
            <a:effectLst/>
          </p:spPr>
        </p:pic>
        <p:sp>
          <p:nvSpPr>
            <p:cNvPr id="9" name="Rounded Rectangle 8"/>
            <p:cNvSpPr/>
            <p:nvPr/>
          </p:nvSpPr>
          <p:spPr>
            <a:xfrm>
              <a:off x="304800" y="2209800"/>
              <a:ext cx="3048000" cy="2057400"/>
            </a:xfrm>
            <a:prstGeom prst="roundRect">
              <a:avLst/>
            </a:prstGeom>
            <a:solidFill>
              <a:srgbClr val="FF0000">
                <a:alpha val="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605" name="Picture 5"/>
          <p:cNvPicPr>
            <a:picLocks noChangeAspect="1" noChangeArrowheads="1"/>
          </p:cNvPicPr>
          <p:nvPr/>
        </p:nvPicPr>
        <p:blipFill>
          <a:blip r:embed="rId3"/>
          <a:srcRect/>
          <a:stretch>
            <a:fillRect/>
          </a:stretch>
        </p:blipFill>
        <p:spPr bwMode="auto">
          <a:xfrm>
            <a:off x="2438400" y="1676400"/>
            <a:ext cx="6448425" cy="3562350"/>
          </a:xfrm>
          <a:prstGeom prst="rect">
            <a:avLst/>
          </a:prstGeom>
          <a:noFill/>
          <a:ln w="9525">
            <a:noFill/>
            <a:miter lim="800000"/>
            <a:headEnd/>
            <a:tailEnd/>
          </a:ln>
          <a:effectLst/>
        </p:spPr>
      </p:pic>
      <p:sp>
        <p:nvSpPr>
          <p:cNvPr id="8" name="Rectangle 2"/>
          <p:cNvSpPr>
            <a:spLocks noGrp="1" noChangeArrowheads="1"/>
          </p:cNvSpPr>
          <p:nvPr>
            <p:ph type="title"/>
          </p:nvPr>
        </p:nvSpPr>
        <p:spPr>
          <a:xfrm>
            <a:off x="457200" y="122238"/>
            <a:ext cx="8229600" cy="563562"/>
          </a:xfrm>
        </p:spPr>
        <p:txBody>
          <a:bodyPr/>
          <a:lstStyle/>
          <a:p>
            <a:pPr marL="571500" indent="-571500">
              <a:buFont typeface="Wingdings" pitchFamily="2" charset="2"/>
              <a:buChar char="Ø"/>
            </a:pPr>
            <a:r>
              <a:rPr lang="en-US" sz="4000" smtClean="0">
                <a:latin typeface="Arno Pro Smbd" pitchFamily="18" charset="0"/>
              </a:rPr>
              <a:t>Phân tích</a:t>
            </a:r>
            <a:endParaRPr lang="en-US" sz="4000">
              <a:latin typeface="Arno Pro Smbd" pitchFamily="18" charset="0"/>
            </a:endParaRPr>
          </a:p>
        </p:txBody>
      </p:sp>
    </p:spTree>
    <p:extLst>
      <p:ext uri="{BB962C8B-B14F-4D97-AF65-F5344CB8AC3E}">
        <p14:creationId xmlns:p14="http://schemas.microsoft.com/office/powerpoint/2010/main" val="337000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blinds(horizontal)">
                                      <p:cBhvr>
                                        <p:cTn id="7"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28600" y="1066800"/>
            <a:ext cx="45720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28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 Thiết kế</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28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Sơ đồ cấu trúc website</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28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Giao diện</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28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Tĩnh hay động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28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CSDL</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28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Nội dung từng trang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28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Liên kết giữa các trang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28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a:t>
            </a:r>
          </a:p>
        </p:txBody>
      </p:sp>
      <p:graphicFrame>
        <p:nvGraphicFramePr>
          <p:cNvPr id="4098" name="Object 22"/>
          <p:cNvGraphicFramePr>
            <a:graphicFrameLocks noChangeAspect="1"/>
          </p:cNvGraphicFramePr>
          <p:nvPr/>
        </p:nvGraphicFramePr>
        <p:xfrm>
          <a:off x="5029200" y="1752600"/>
          <a:ext cx="3810000" cy="3149600"/>
        </p:xfrm>
        <a:graphic>
          <a:graphicData uri="http://schemas.openxmlformats.org/presentationml/2006/ole">
            <mc:AlternateContent xmlns:mc="http://schemas.openxmlformats.org/markup-compatibility/2006">
              <mc:Choice xmlns:v="urn:schemas-microsoft-com:vml" Requires="v">
                <p:oleObj spid="_x0000_s3084" name="Image" r:id="rId3" imgW="3809524" imgH="3149206" progId="">
                  <p:embed/>
                </p:oleObj>
              </mc:Choice>
              <mc:Fallback>
                <p:oleObj name="Image" r:id="rId3" imgW="3809524" imgH="314920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752600"/>
                        <a:ext cx="3810000"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pic>
                </p:oleObj>
              </mc:Fallback>
            </mc:AlternateContent>
          </a:graphicData>
        </a:graphic>
      </p:graphicFrame>
      <p:sp>
        <p:nvSpPr>
          <p:cNvPr id="4" name="Rectangle 2"/>
          <p:cNvSpPr>
            <a:spLocks noGrp="1" noChangeArrowheads="1"/>
          </p:cNvSpPr>
          <p:nvPr>
            <p:ph type="title"/>
          </p:nvPr>
        </p:nvSpPr>
        <p:spPr>
          <a:xfrm>
            <a:off x="457200" y="1222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167543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8600" y="990600"/>
            <a:ext cx="45720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Sơ đồ cấu trúc website</a:t>
            </a:r>
          </a:p>
        </p:txBody>
      </p:sp>
      <p:pic>
        <p:nvPicPr>
          <p:cNvPr id="8" name="Picture 5"/>
          <p:cNvPicPr>
            <a:picLocks noChangeAspect="1" noChangeArrowheads="1"/>
          </p:cNvPicPr>
          <p:nvPr/>
        </p:nvPicPr>
        <p:blipFill>
          <a:blip r:embed="rId2"/>
          <a:srcRect/>
          <a:stretch>
            <a:fillRect/>
          </a:stretch>
        </p:blipFill>
        <p:spPr bwMode="auto">
          <a:xfrm>
            <a:off x="609600" y="1752600"/>
            <a:ext cx="7315200" cy="3810000"/>
          </a:xfrm>
          <a:prstGeom prst="rect">
            <a:avLst/>
          </a:prstGeom>
          <a:noFill/>
        </p:spPr>
      </p:pic>
      <p:sp>
        <p:nvSpPr>
          <p:cNvPr id="9" name="Rectangle 2"/>
          <p:cNvSpPr>
            <a:spLocks noGrp="1" noChangeArrowheads="1"/>
          </p:cNvSpPr>
          <p:nvPr>
            <p:ph type="title"/>
          </p:nvPr>
        </p:nvSpPr>
        <p:spPr>
          <a:xfrm>
            <a:off x="457200" y="1222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119645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8600" y="990600"/>
            <a:ext cx="45720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Sơ đồ cấu trúc website</a:t>
            </a:r>
          </a:p>
        </p:txBody>
      </p:sp>
      <p:sp>
        <p:nvSpPr>
          <p:cNvPr id="5" name="Rectangle 3"/>
          <p:cNvSpPr txBox="1">
            <a:spLocks noChangeArrowheads="1"/>
          </p:cNvSpPr>
          <p:nvPr/>
        </p:nvSpPr>
        <p:spPr bwMode="auto">
          <a:xfrm>
            <a:off x="685800" y="1600200"/>
            <a:ext cx="67818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i="0" u="none" strike="noStrike" kern="0" cap="none" spc="0" normalizeH="0" baseline="0" noProof="0" smtClean="0">
                <a:ln>
                  <a:noFill/>
                </a:ln>
                <a:solidFill>
                  <a:srgbClr val="FF0000"/>
                </a:solidFill>
                <a:effectLst/>
                <a:uLnTx/>
                <a:uFillTx/>
                <a:latin typeface="Times New Roman" pitchFamily="18" charset="0"/>
                <a:cs typeface="Times New Roman" pitchFamily="18" charset="0"/>
              </a:rPr>
              <a:t>Không</a:t>
            </a:r>
            <a:r>
              <a:rPr kumimoji="0" lang="en-US" sz="3200" i="0" u="none" strike="noStrike" kern="0" cap="none" spc="0" normalizeH="0" noProof="0" smtClean="0">
                <a:ln>
                  <a:noFill/>
                </a:ln>
                <a:solidFill>
                  <a:srgbClr val="FF0000"/>
                </a:solidFill>
                <a:effectLst/>
                <a:uLnTx/>
                <a:uFillTx/>
                <a:latin typeface="Times New Roman" pitchFamily="18" charset="0"/>
                <a:cs typeface="Times New Roman" pitchFamily="18" charset="0"/>
              </a:rPr>
              <a:t> nên xây dựng 1 website như sau</a:t>
            </a:r>
            <a:endParaRPr kumimoji="0" lang="en-US" sz="3200" i="0" u="none" strike="noStrike" kern="0" cap="none" spc="0" normalizeH="0" baseline="0" noProof="0" smtClean="0">
              <a:ln>
                <a:noFill/>
              </a:ln>
              <a:solidFill>
                <a:srgbClr val="FF0000"/>
              </a:solidFill>
              <a:effectLst/>
              <a:uLnTx/>
              <a:uFillTx/>
              <a:latin typeface="Times New Roman" pitchFamily="18" charset="0"/>
              <a:cs typeface="Times New Roman" pitchFamily="18" charset="0"/>
            </a:endParaRPr>
          </a:p>
        </p:txBody>
      </p:sp>
      <p:pic>
        <p:nvPicPr>
          <p:cNvPr id="27650" name="Picture 2"/>
          <p:cNvPicPr>
            <a:picLocks noChangeAspect="1" noChangeArrowheads="1"/>
          </p:cNvPicPr>
          <p:nvPr/>
        </p:nvPicPr>
        <p:blipFill>
          <a:blip r:embed="rId2"/>
          <a:srcRect/>
          <a:stretch>
            <a:fillRect/>
          </a:stretch>
        </p:blipFill>
        <p:spPr bwMode="auto">
          <a:xfrm>
            <a:off x="7543800" y="1219200"/>
            <a:ext cx="1208942" cy="1047750"/>
          </a:xfrm>
          <a:prstGeom prst="rect">
            <a:avLst/>
          </a:prstGeom>
          <a:noFill/>
          <a:ln w="9525">
            <a:noFill/>
            <a:miter lim="800000"/>
            <a:headEnd/>
            <a:tailEnd/>
          </a:ln>
          <a:effectLst/>
        </p:spPr>
      </p:pic>
      <p:pic>
        <p:nvPicPr>
          <p:cNvPr id="9" name="Picture 5"/>
          <p:cNvPicPr>
            <a:picLocks noChangeAspect="1" noChangeArrowheads="1"/>
          </p:cNvPicPr>
          <p:nvPr/>
        </p:nvPicPr>
        <p:blipFill>
          <a:blip r:embed="rId3"/>
          <a:srcRect/>
          <a:stretch>
            <a:fillRect/>
          </a:stretch>
        </p:blipFill>
        <p:spPr bwMode="auto">
          <a:xfrm>
            <a:off x="1161472" y="2438400"/>
            <a:ext cx="6534728" cy="3124200"/>
          </a:xfrm>
          <a:prstGeom prst="rect">
            <a:avLst/>
          </a:prstGeom>
          <a:noFill/>
        </p:spPr>
      </p:pic>
      <p:sp>
        <p:nvSpPr>
          <p:cNvPr id="8"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133190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27650"/>
                                        </p:tgtEl>
                                        <p:attrNameLst>
                                          <p:attrName>style.visibility</p:attrName>
                                        </p:attrNameLst>
                                      </p:cBhvr>
                                      <p:to>
                                        <p:strVal val="visible"/>
                                      </p:to>
                                    </p:set>
                                    <p:animEffect transition="in" filter="blinds(horizontal)">
                                      <p:cBhvr>
                                        <p:cTn id="10" dur="500"/>
                                        <p:tgtEl>
                                          <p:spTgt spid="27650"/>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8600" y="914400"/>
            <a:ext cx="45720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Sơ đồ cấu trúc website</a:t>
            </a:r>
          </a:p>
        </p:txBody>
      </p:sp>
      <p:sp>
        <p:nvSpPr>
          <p:cNvPr id="5" name="Rectangle 3"/>
          <p:cNvSpPr txBox="1">
            <a:spLocks noChangeArrowheads="1"/>
          </p:cNvSpPr>
          <p:nvPr/>
        </p:nvSpPr>
        <p:spPr bwMode="auto">
          <a:xfrm>
            <a:off x="685800" y="1524000"/>
            <a:ext cx="67818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i="0" u="none" strike="noStrike" kern="0" cap="none" spc="0" normalizeH="0" baseline="0" noProof="0" smtClean="0">
                <a:ln>
                  <a:noFill/>
                </a:ln>
                <a:solidFill>
                  <a:srgbClr val="FF0000"/>
                </a:solidFill>
                <a:effectLst/>
                <a:uLnTx/>
                <a:uFillTx/>
                <a:latin typeface="Times New Roman" pitchFamily="18" charset="0"/>
                <a:cs typeface="Times New Roman" pitchFamily="18" charset="0"/>
              </a:rPr>
              <a:t>Không</a:t>
            </a:r>
            <a:r>
              <a:rPr kumimoji="0" lang="en-US" sz="3200" i="0" u="none" strike="noStrike" kern="0" cap="none" spc="0" normalizeH="0" noProof="0" smtClean="0">
                <a:ln>
                  <a:noFill/>
                </a:ln>
                <a:solidFill>
                  <a:srgbClr val="FF0000"/>
                </a:solidFill>
                <a:effectLst/>
                <a:uLnTx/>
                <a:uFillTx/>
                <a:latin typeface="Times New Roman" pitchFamily="18" charset="0"/>
                <a:cs typeface="Times New Roman" pitchFamily="18" charset="0"/>
              </a:rPr>
              <a:t> nên xây dựng 1 website như sau</a:t>
            </a:r>
            <a:endParaRPr kumimoji="0" lang="en-US" sz="3200" i="0" u="none" strike="noStrike" kern="0" cap="none" spc="0" normalizeH="0" baseline="0" noProof="0" smtClean="0">
              <a:ln>
                <a:noFill/>
              </a:ln>
              <a:solidFill>
                <a:srgbClr val="FF0000"/>
              </a:solidFill>
              <a:effectLst/>
              <a:uLnTx/>
              <a:uFillTx/>
              <a:latin typeface="Times New Roman" pitchFamily="18" charset="0"/>
              <a:cs typeface="Times New Roman" pitchFamily="18" charset="0"/>
            </a:endParaRPr>
          </a:p>
        </p:txBody>
      </p:sp>
      <p:pic>
        <p:nvPicPr>
          <p:cNvPr id="27650" name="Picture 2"/>
          <p:cNvPicPr>
            <a:picLocks noChangeAspect="1" noChangeArrowheads="1"/>
          </p:cNvPicPr>
          <p:nvPr/>
        </p:nvPicPr>
        <p:blipFill>
          <a:blip r:embed="rId2"/>
          <a:srcRect/>
          <a:stretch>
            <a:fillRect/>
          </a:stretch>
        </p:blipFill>
        <p:spPr bwMode="auto">
          <a:xfrm>
            <a:off x="7543800" y="1219200"/>
            <a:ext cx="1208942" cy="1047750"/>
          </a:xfrm>
          <a:prstGeom prst="rect">
            <a:avLst/>
          </a:prstGeom>
          <a:noFill/>
          <a:ln w="9525">
            <a:noFill/>
            <a:miter lim="800000"/>
            <a:headEnd/>
            <a:tailEnd/>
          </a:ln>
          <a:effectLst/>
        </p:spPr>
      </p:pic>
      <p:pic>
        <p:nvPicPr>
          <p:cNvPr id="8" name="Picture 5"/>
          <p:cNvPicPr>
            <a:picLocks noChangeAspect="1" noChangeArrowheads="1"/>
          </p:cNvPicPr>
          <p:nvPr/>
        </p:nvPicPr>
        <p:blipFill>
          <a:blip r:embed="rId3"/>
          <a:srcRect/>
          <a:stretch>
            <a:fillRect/>
          </a:stretch>
        </p:blipFill>
        <p:spPr bwMode="auto">
          <a:xfrm>
            <a:off x="990600" y="2438400"/>
            <a:ext cx="7162800" cy="2498618"/>
          </a:xfrm>
          <a:prstGeom prst="rect">
            <a:avLst/>
          </a:prstGeom>
          <a:noFill/>
        </p:spPr>
      </p:pic>
      <p:sp>
        <p:nvSpPr>
          <p:cNvPr id="10" name="Rectangle 9"/>
          <p:cNvSpPr/>
          <p:nvPr/>
        </p:nvSpPr>
        <p:spPr>
          <a:xfrm>
            <a:off x="1371600" y="4953000"/>
            <a:ext cx="6477000" cy="954107"/>
          </a:xfrm>
          <a:prstGeom prst="rect">
            <a:avLst/>
          </a:prstGeom>
        </p:spPr>
        <p:txBody>
          <a:bodyPr wrap="square">
            <a:spAutoFit/>
          </a:bodyPr>
          <a:lstStyle/>
          <a:p>
            <a:r>
              <a:rPr lang="en-US" sz="2800" smtClean="0">
                <a:latin typeface="Times New Roman" pitchFamily="18" charset="0"/>
                <a:cs typeface="Times New Roman" pitchFamily="18" charset="0"/>
              </a:rPr>
              <a:t>Website quá nông, chỉ một mức liên kết =&gt; không có liên kết, trật tự</a:t>
            </a:r>
            <a:endParaRPr lang="en-US" sz="2800">
              <a:latin typeface="Times New Roman" pitchFamily="18" charset="0"/>
              <a:cs typeface="Times New Roman" pitchFamily="18" charset="0"/>
            </a:endParaRPr>
          </a:p>
        </p:txBody>
      </p:sp>
      <p:sp>
        <p:nvSpPr>
          <p:cNvPr id="9"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1241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27650"/>
                                        </p:tgtEl>
                                        <p:attrNameLst>
                                          <p:attrName>style.visibility</p:attrName>
                                        </p:attrNameLst>
                                      </p:cBhvr>
                                      <p:to>
                                        <p:strVal val="visible"/>
                                      </p:to>
                                    </p:set>
                                    <p:animEffect transition="in" filter="blinds(horizontal)">
                                      <p:cBhvr>
                                        <p:cTn id="11" dur="1000"/>
                                        <p:tgtEl>
                                          <p:spTgt spid="27650"/>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1000"/>
                                        <p:tgtEl>
                                          <p:spTgt spid="8"/>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8600" y="990600"/>
            <a:ext cx="45720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Sơ đồ cấu trúc website</a:t>
            </a:r>
          </a:p>
        </p:txBody>
      </p:sp>
      <p:sp>
        <p:nvSpPr>
          <p:cNvPr id="5" name="Rectangle 3"/>
          <p:cNvSpPr txBox="1">
            <a:spLocks noChangeArrowheads="1"/>
          </p:cNvSpPr>
          <p:nvPr/>
        </p:nvSpPr>
        <p:spPr bwMode="auto">
          <a:xfrm>
            <a:off x="685800" y="1600200"/>
            <a:ext cx="67818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i="0" u="none" strike="noStrike" kern="0" cap="none" spc="0" normalizeH="0" baseline="0" noProof="0" smtClean="0">
                <a:ln>
                  <a:noFill/>
                </a:ln>
                <a:solidFill>
                  <a:srgbClr val="FF0000"/>
                </a:solidFill>
                <a:effectLst/>
                <a:uLnTx/>
                <a:uFillTx/>
                <a:latin typeface="Times New Roman" pitchFamily="18" charset="0"/>
                <a:cs typeface="Times New Roman" pitchFamily="18" charset="0"/>
              </a:rPr>
              <a:t>Không</a:t>
            </a:r>
            <a:r>
              <a:rPr kumimoji="0" lang="en-US" sz="3200" i="0" u="none" strike="noStrike" kern="0" cap="none" spc="0" normalizeH="0" noProof="0" smtClean="0">
                <a:ln>
                  <a:noFill/>
                </a:ln>
                <a:solidFill>
                  <a:srgbClr val="FF0000"/>
                </a:solidFill>
                <a:effectLst/>
                <a:uLnTx/>
                <a:uFillTx/>
                <a:latin typeface="Times New Roman" pitchFamily="18" charset="0"/>
                <a:cs typeface="Times New Roman" pitchFamily="18" charset="0"/>
              </a:rPr>
              <a:t> nên xây dựng 1 website như sau</a:t>
            </a:r>
            <a:endParaRPr kumimoji="0" lang="en-US" sz="3200" i="0" u="none" strike="noStrike" kern="0" cap="none" spc="0" normalizeH="0" baseline="0" noProof="0" smtClean="0">
              <a:ln>
                <a:noFill/>
              </a:ln>
              <a:solidFill>
                <a:srgbClr val="FF0000"/>
              </a:solidFill>
              <a:effectLst/>
              <a:uLnTx/>
              <a:uFillTx/>
              <a:latin typeface="Times New Roman" pitchFamily="18" charset="0"/>
              <a:cs typeface="Times New Roman" pitchFamily="18" charset="0"/>
            </a:endParaRPr>
          </a:p>
        </p:txBody>
      </p:sp>
      <p:pic>
        <p:nvPicPr>
          <p:cNvPr id="27650" name="Picture 2"/>
          <p:cNvPicPr>
            <a:picLocks noChangeAspect="1" noChangeArrowheads="1"/>
          </p:cNvPicPr>
          <p:nvPr/>
        </p:nvPicPr>
        <p:blipFill>
          <a:blip r:embed="rId2"/>
          <a:srcRect/>
          <a:stretch>
            <a:fillRect/>
          </a:stretch>
        </p:blipFill>
        <p:spPr bwMode="auto">
          <a:xfrm>
            <a:off x="7543800" y="1219200"/>
            <a:ext cx="1208942" cy="1047750"/>
          </a:xfrm>
          <a:prstGeom prst="rect">
            <a:avLst/>
          </a:prstGeom>
          <a:noFill/>
          <a:ln w="9525">
            <a:noFill/>
            <a:miter lim="800000"/>
            <a:headEnd/>
            <a:tailEnd/>
          </a:ln>
          <a:effectLst/>
        </p:spPr>
      </p:pic>
      <p:grpSp>
        <p:nvGrpSpPr>
          <p:cNvPr id="11" name="Group 10"/>
          <p:cNvGrpSpPr/>
          <p:nvPr/>
        </p:nvGrpSpPr>
        <p:grpSpPr>
          <a:xfrm>
            <a:off x="685800" y="2286000"/>
            <a:ext cx="5943600" cy="3810000"/>
            <a:chOff x="533400" y="2286000"/>
            <a:chExt cx="5638800" cy="3581400"/>
          </a:xfrm>
        </p:grpSpPr>
        <p:pic>
          <p:nvPicPr>
            <p:cNvPr id="8" name="Picture 5"/>
            <p:cNvPicPr>
              <a:picLocks noChangeAspect="1" noChangeArrowheads="1"/>
            </p:cNvPicPr>
            <p:nvPr/>
          </p:nvPicPr>
          <p:blipFill>
            <a:blip r:embed="rId3"/>
            <a:srcRect/>
            <a:stretch>
              <a:fillRect/>
            </a:stretch>
          </p:blipFill>
          <p:spPr bwMode="auto">
            <a:xfrm>
              <a:off x="533400" y="2362200"/>
              <a:ext cx="5560486" cy="3505200"/>
            </a:xfrm>
            <a:prstGeom prst="rect">
              <a:avLst/>
            </a:prstGeom>
            <a:noFill/>
          </p:spPr>
        </p:pic>
        <p:sp>
          <p:nvSpPr>
            <p:cNvPr id="10" name="Rectangle 9"/>
            <p:cNvSpPr/>
            <p:nvPr/>
          </p:nvSpPr>
          <p:spPr>
            <a:xfrm>
              <a:off x="3810000" y="2286000"/>
              <a:ext cx="2362200"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4495800" y="3008293"/>
            <a:ext cx="4267200" cy="954107"/>
          </a:xfrm>
          <a:prstGeom prst="rect">
            <a:avLst/>
          </a:prstGeom>
        </p:spPr>
        <p:txBody>
          <a:bodyPr wrap="square">
            <a:spAutoFit/>
          </a:bodyPr>
          <a:lstStyle/>
          <a:p>
            <a:pPr algn="just"/>
            <a:r>
              <a:rPr lang="en-US" sz="2800" smtClean="0">
                <a:latin typeface="Times New Roman" pitchFamily="18" charset="0"/>
                <a:cs typeface="Times New Roman" pitchFamily="18" charset="0"/>
              </a:rPr>
              <a:t>Website quá sâu =&gt; mở nhiều thư mục mới tới đích</a:t>
            </a:r>
            <a:endParaRPr lang="en-US" sz="2800">
              <a:latin typeface="Times New Roman" pitchFamily="18" charset="0"/>
              <a:cs typeface="Times New Roman" pitchFamily="18" charset="0"/>
            </a:endParaRPr>
          </a:p>
        </p:txBody>
      </p:sp>
      <p:sp>
        <p:nvSpPr>
          <p:cNvPr id="13"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256998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27650"/>
                                        </p:tgtEl>
                                        <p:attrNameLst>
                                          <p:attrName>style.visibility</p:attrName>
                                        </p:attrNameLst>
                                      </p:cBhvr>
                                      <p:to>
                                        <p:strVal val="visible"/>
                                      </p:to>
                                    </p:set>
                                    <p:animEffect transition="in" filter="blinds(horizontal)">
                                      <p:cBhvr>
                                        <p:cTn id="11" dur="1000"/>
                                        <p:tgtEl>
                                          <p:spTgt spid="27650"/>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10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7010400" y="990600"/>
            <a:ext cx="1752600" cy="1752600"/>
          </a:xfrm>
          <a:prstGeom prst="rect">
            <a:avLst/>
          </a:prstGeom>
          <a:noFill/>
          <a:ln w="9525">
            <a:noFill/>
            <a:miter lim="800000"/>
            <a:headEnd/>
            <a:tailEnd/>
          </a:ln>
          <a:effectLst/>
        </p:spPr>
      </p:pic>
      <p:sp>
        <p:nvSpPr>
          <p:cNvPr id="7" name="Rectangle 3"/>
          <p:cNvSpPr txBox="1">
            <a:spLocks noChangeArrowheads="1"/>
          </p:cNvSpPr>
          <p:nvPr/>
        </p:nvSpPr>
        <p:spPr bwMode="auto">
          <a:xfrm>
            <a:off x="76200" y="914400"/>
            <a:ext cx="45720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Sơ đồ cấu trúc website</a:t>
            </a:r>
          </a:p>
        </p:txBody>
      </p:sp>
      <p:sp>
        <p:nvSpPr>
          <p:cNvPr id="5" name="Rectangle 3"/>
          <p:cNvSpPr txBox="1">
            <a:spLocks noChangeArrowheads="1"/>
          </p:cNvSpPr>
          <p:nvPr/>
        </p:nvSpPr>
        <p:spPr bwMode="auto">
          <a:xfrm>
            <a:off x="4343400" y="1295400"/>
            <a:ext cx="28194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i="0" u="none" strike="noStrike" kern="0" cap="none" spc="0" normalizeH="0" baseline="0" noProof="0" smtClean="0">
                <a:ln>
                  <a:noFill/>
                </a:ln>
                <a:solidFill>
                  <a:srgbClr val="0000CC"/>
                </a:solidFill>
                <a:effectLst/>
                <a:uLnTx/>
                <a:uFillTx/>
                <a:latin typeface="Times New Roman" pitchFamily="18" charset="0"/>
                <a:cs typeface="Times New Roman" pitchFamily="18" charset="0"/>
              </a:rPr>
              <a:t>Cấu</a:t>
            </a:r>
            <a:r>
              <a:rPr kumimoji="0" lang="en-US" sz="3200" i="0" u="none" strike="noStrike" kern="0" cap="none" spc="0" normalizeH="0" noProof="0" smtClean="0">
                <a:ln>
                  <a:noFill/>
                </a:ln>
                <a:solidFill>
                  <a:srgbClr val="0000CC"/>
                </a:solidFill>
                <a:effectLst/>
                <a:uLnTx/>
                <a:uFillTx/>
                <a:latin typeface="Times New Roman" pitchFamily="18" charset="0"/>
                <a:cs typeface="Times New Roman" pitchFamily="18" charset="0"/>
              </a:rPr>
              <a:t> trúc hợp lý</a:t>
            </a:r>
            <a:endParaRPr kumimoji="0" lang="en-US" sz="3200" i="0" u="none" strike="noStrike" kern="0" cap="none" spc="0" normalizeH="0" baseline="0" noProof="0" smtClean="0">
              <a:ln>
                <a:noFill/>
              </a:ln>
              <a:solidFill>
                <a:srgbClr val="0000CC"/>
              </a:solidFill>
              <a:effectLst/>
              <a:uLnTx/>
              <a:uFillTx/>
              <a:latin typeface="Times New Roman" pitchFamily="18" charset="0"/>
              <a:cs typeface="Times New Roman" pitchFamily="18" charset="0"/>
            </a:endParaRPr>
          </a:p>
        </p:txBody>
      </p:sp>
      <p:pic>
        <p:nvPicPr>
          <p:cNvPr id="11" name="Picture 5"/>
          <p:cNvPicPr>
            <a:picLocks noChangeAspect="1" noChangeArrowheads="1"/>
          </p:cNvPicPr>
          <p:nvPr/>
        </p:nvPicPr>
        <p:blipFill>
          <a:blip r:embed="rId3"/>
          <a:srcRect/>
          <a:stretch>
            <a:fillRect/>
          </a:stretch>
        </p:blipFill>
        <p:spPr bwMode="auto">
          <a:xfrm>
            <a:off x="838200" y="2057400"/>
            <a:ext cx="6248400" cy="4124325"/>
          </a:xfrm>
          <a:prstGeom prst="rect">
            <a:avLst/>
          </a:prstGeom>
          <a:noFill/>
        </p:spPr>
      </p:pic>
      <p:sp>
        <p:nvSpPr>
          <p:cNvPr id="8"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105566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28674"/>
                                        </p:tgtEl>
                                        <p:attrNameLst>
                                          <p:attrName>style.visibility</p:attrName>
                                        </p:attrNameLst>
                                      </p:cBhvr>
                                      <p:to>
                                        <p:strVal val="visible"/>
                                      </p:to>
                                    </p:set>
                                    <p:animEffect transition="in" filter="blinds(horizontal)">
                                      <p:cBhvr>
                                        <p:cTn id="10" dur="500"/>
                                        <p:tgtEl>
                                          <p:spTgt spid="28674"/>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76200" y="838200"/>
            <a:ext cx="45720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Giao diện</a:t>
            </a:r>
          </a:p>
        </p:txBody>
      </p:sp>
      <p:graphicFrame>
        <p:nvGraphicFramePr>
          <p:cNvPr id="29698" name="Object 2"/>
          <p:cNvGraphicFramePr>
            <a:graphicFrameLocks noChangeAspect="1"/>
          </p:cNvGraphicFramePr>
          <p:nvPr/>
        </p:nvGraphicFramePr>
        <p:xfrm>
          <a:off x="661431" y="1524000"/>
          <a:ext cx="6653769" cy="4648200"/>
        </p:xfrm>
        <a:graphic>
          <a:graphicData uri="http://schemas.openxmlformats.org/presentationml/2006/ole">
            <mc:AlternateContent xmlns:mc="http://schemas.openxmlformats.org/markup-compatibility/2006">
              <mc:Choice xmlns:v="urn:schemas-microsoft-com:vml" Requires="v">
                <p:oleObj spid="_x0000_s4108" name="Bitmap Image" r:id="rId3" imgW="8019048" imgH="5601482" progId="Paint.Picture">
                  <p:embed/>
                </p:oleObj>
              </mc:Choice>
              <mc:Fallback>
                <p:oleObj name="Bitmap Image" r:id="rId3" imgW="8019048" imgH="560148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431" y="1524000"/>
                        <a:ext cx="665376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4"/>
          <p:cNvPicPr>
            <a:picLocks noChangeAspect="1" noChangeArrowheads="1"/>
          </p:cNvPicPr>
          <p:nvPr/>
        </p:nvPicPr>
        <p:blipFill>
          <a:blip r:embed="rId5"/>
          <a:srcRect/>
          <a:stretch>
            <a:fillRect/>
          </a:stretch>
        </p:blipFill>
        <p:spPr bwMode="auto">
          <a:xfrm>
            <a:off x="2362200" y="1066800"/>
            <a:ext cx="6477000" cy="4692115"/>
          </a:xfrm>
          <a:prstGeom prst="rect">
            <a:avLst/>
          </a:prstGeom>
          <a:noFill/>
          <a:ln w="9525">
            <a:noFill/>
            <a:miter lim="800000"/>
            <a:headEnd/>
            <a:tailEnd/>
          </a:ln>
          <a:effectLst/>
        </p:spPr>
      </p:pic>
      <p:sp>
        <p:nvSpPr>
          <p:cNvPr id="10"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216887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blinds(horizontal)">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76200" y="914400"/>
            <a:ext cx="45720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Giao diện</a:t>
            </a:r>
          </a:p>
        </p:txBody>
      </p:sp>
      <p:sp>
        <p:nvSpPr>
          <p:cNvPr id="6" name="Rectangle 3"/>
          <p:cNvSpPr txBox="1">
            <a:spLocks noChangeArrowheads="1"/>
          </p:cNvSpPr>
          <p:nvPr/>
        </p:nvSpPr>
        <p:spPr bwMode="auto">
          <a:xfrm>
            <a:off x="228600" y="1752600"/>
            <a:ext cx="8915400"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1" indent="-457200">
              <a:spcBef>
                <a:spcPct val="20000"/>
              </a:spcBef>
              <a:buClr>
                <a:schemeClr val="accent1"/>
              </a:buClr>
              <a:buFont typeface="Wingdings" pitchFamily="2" charset="2"/>
              <a:buChar char="§"/>
              <a:defRPr/>
            </a:pPr>
            <a:r>
              <a:rPr lang="en-US" sz="3200" smtClean="0">
                <a:solidFill>
                  <a:srgbClr val="0000CC"/>
                </a:solidFill>
                <a:latin typeface="Times New Roman" pitchFamily="18" charset="0"/>
                <a:cs typeface="Times New Roman" pitchFamily="18" charset="0"/>
              </a:rPr>
              <a:t>Font Tiếng việt</a:t>
            </a:r>
            <a:r>
              <a:rPr lang="en-US" sz="3200" smtClean="0">
                <a:latin typeface="Times New Roman" pitchFamily="18" charset="0"/>
                <a:cs typeface="Times New Roman" pitchFamily="18" charset="0"/>
              </a:rPr>
              <a:t>: Chỉ dùng Unicode</a:t>
            </a:r>
          </a:p>
          <a:p>
            <a:pPr marL="0" lvl="1">
              <a:spcBef>
                <a:spcPct val="20000"/>
              </a:spcBef>
              <a:buClr>
                <a:schemeClr val="accent1"/>
              </a:buClr>
              <a:defRPr/>
            </a:pPr>
            <a:r>
              <a:rPr lang="en-US" sz="3200" smtClean="0">
                <a:latin typeface="Times New Roman" pitchFamily="18" charset="0"/>
                <a:cs typeface="Times New Roman" pitchFamily="18" charset="0"/>
              </a:rPr>
              <a:t>(Font: </a:t>
            </a:r>
            <a:r>
              <a:rPr lang="en-US" sz="3200" smtClean="0">
                <a:solidFill>
                  <a:srgbClr val="FFC000"/>
                </a:solidFill>
                <a:latin typeface="Arial" pitchFamily="34" charset="0"/>
                <a:cs typeface="Arial" pitchFamily="34" charset="0"/>
              </a:rPr>
              <a:t>Arial</a:t>
            </a:r>
            <a:r>
              <a:rPr lang="en-US" sz="3200" smtClean="0">
                <a:latin typeface="Times New Roman" pitchFamily="18" charset="0"/>
                <a:cs typeface="Times New Roman" pitchFamily="18" charset="0"/>
              </a:rPr>
              <a:t>, Times New Roman, </a:t>
            </a:r>
            <a:r>
              <a:rPr lang="en-US" sz="3200" smtClean="0">
                <a:solidFill>
                  <a:srgbClr val="FFC000"/>
                </a:solidFill>
                <a:latin typeface="Tahoma" pitchFamily="34" charset="0"/>
                <a:ea typeface="Tahoma" pitchFamily="34" charset="0"/>
                <a:cs typeface="Tahoma" pitchFamily="34" charset="0"/>
              </a:rPr>
              <a:t>Tahoma</a:t>
            </a:r>
            <a:r>
              <a:rPr lang="en-US" sz="3200" smtClean="0">
                <a:latin typeface="Times New Roman" pitchFamily="18" charset="0"/>
                <a:cs typeface="Times New Roman" pitchFamily="18" charset="0"/>
              </a:rPr>
              <a:t>, …)</a:t>
            </a:r>
          </a:p>
          <a:p>
            <a:pPr lvl="1" indent="-457200">
              <a:spcBef>
                <a:spcPct val="20000"/>
              </a:spcBef>
              <a:buClr>
                <a:schemeClr val="accent1"/>
              </a:buClr>
              <a:buFont typeface="Arial" pitchFamily="34" charset="0"/>
              <a:buChar char="•"/>
              <a:defRPr/>
            </a:pPr>
            <a:r>
              <a:rPr lang="en-US" sz="3200" smtClean="0">
                <a:latin typeface="Times New Roman" pitchFamily="18" charset="0"/>
                <a:cs typeface="Times New Roman" pitchFamily="18" charset="0"/>
              </a:rPr>
              <a:t>Màu chữ lựa chọn sao cho có thể xem trong một thời gian dài.</a:t>
            </a:r>
          </a:p>
          <a:p>
            <a:pPr lvl="1" indent="-457200">
              <a:spcBef>
                <a:spcPct val="20000"/>
              </a:spcBef>
              <a:buClr>
                <a:schemeClr val="accent1"/>
              </a:buClr>
              <a:buFont typeface="Wingdings" pitchFamily="2" charset="2"/>
              <a:buChar char="§"/>
              <a:defRPr/>
            </a:pPr>
            <a:endParaRPr lang="en-US" sz="3200" smtClean="0">
              <a:latin typeface="Times New Roman" pitchFamily="18" charset="0"/>
              <a:cs typeface="Times New Roman" pitchFamily="18" charset="0"/>
            </a:endParaRPr>
          </a:p>
          <a:p>
            <a:pPr marR="0" lvl="1" indent="-45720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endParaRPr kumimoji="0" lang="en-US" sz="3200" i="0" u="none" strike="noStrike" kern="0" cap="none" spc="0" normalizeH="0" baseline="0" noProof="0" smtClean="0">
              <a:ln>
                <a:noFill/>
              </a:ln>
              <a:solidFill>
                <a:srgbClr val="0000CC"/>
              </a:solidFill>
              <a:effectLst/>
              <a:uLnTx/>
              <a:uFillTx/>
              <a:latin typeface="Times New Roman" pitchFamily="18" charset="0"/>
              <a:cs typeface="Times New Roman" pitchFamily="18" charset="0"/>
            </a:endParaRPr>
          </a:p>
        </p:txBody>
      </p:sp>
      <p:sp>
        <p:nvSpPr>
          <p:cNvPr id="8"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248966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ooter Placeholder 3"/>
          <p:cNvSpPr>
            <a:spLocks noGrp="1"/>
          </p:cNvSpPr>
          <p:nvPr>
            <p:ph type="ftr" sz="quarter" idx="10"/>
          </p:nvPr>
        </p:nvSpPr>
        <p:spPr/>
        <p:txBody>
          <a:bodyPr/>
          <a:lstStyle/>
          <a:p>
            <a:r>
              <a:rPr lang="en-US" smtClean="0"/>
              <a:t>Thiết kế website</a:t>
            </a:r>
            <a:endParaRPr lang="en-US"/>
          </a:p>
        </p:txBody>
      </p:sp>
      <p:sp>
        <p:nvSpPr>
          <p:cNvPr id="69634" name="Rectangle 2"/>
          <p:cNvSpPr>
            <a:spLocks noGrp="1" noChangeArrowheads="1"/>
          </p:cNvSpPr>
          <p:nvPr>
            <p:ph type="title"/>
          </p:nvPr>
        </p:nvSpPr>
        <p:spPr>
          <a:xfrm>
            <a:off x="838200" y="198438"/>
            <a:ext cx="7391400" cy="563562"/>
          </a:xfrm>
        </p:spPr>
        <p:txBody>
          <a:bodyPr/>
          <a:lstStyle/>
          <a:p>
            <a:r>
              <a:rPr lang="en-US" smtClean="0"/>
              <a:t>Nội dung bài học</a:t>
            </a:r>
            <a:endParaRPr lang="en-US">
              <a:solidFill>
                <a:schemeClr val="accent1"/>
              </a:solidFill>
            </a:endParaRPr>
          </a:p>
        </p:txBody>
      </p:sp>
      <p:sp>
        <p:nvSpPr>
          <p:cNvPr id="69673" name="AutoShape 41"/>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74" name="AutoShape 42"/>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chemeClr val="accent1">
              <a:alpha val="36000"/>
            </a:schemeClr>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678" name="AutoShape 46"/>
          <p:cNvSpPr>
            <a:spLocks noChangeArrowheads="1"/>
          </p:cNvSpPr>
          <p:nvPr/>
        </p:nvSpPr>
        <p:spPr bwMode="gray">
          <a:xfrm>
            <a:off x="2286000" y="2590800"/>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Các bước phát triển website</a:t>
            </a:r>
            <a:endParaRPr lang="en-US" b="1"/>
          </a:p>
        </p:txBody>
      </p:sp>
      <p:sp>
        <p:nvSpPr>
          <p:cNvPr id="69679" name="AutoShape 47"/>
          <p:cNvSpPr>
            <a:spLocks noChangeArrowheads="1"/>
          </p:cNvSpPr>
          <p:nvPr/>
        </p:nvSpPr>
        <p:spPr bwMode="gray">
          <a:xfrm>
            <a:off x="1765300" y="18208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Phân loại trang web</a:t>
            </a:r>
            <a:endParaRPr lang="en-US" b="1"/>
          </a:p>
        </p:txBody>
      </p:sp>
      <p:grpSp>
        <p:nvGrpSpPr>
          <p:cNvPr id="69680" name="Group 48"/>
          <p:cNvGrpSpPr>
            <a:grpSpLocks/>
          </p:cNvGrpSpPr>
          <p:nvPr/>
        </p:nvGrpSpPr>
        <p:grpSpPr bwMode="auto">
          <a:xfrm>
            <a:off x="1447800" y="1909763"/>
            <a:ext cx="381000" cy="381000"/>
            <a:chOff x="2078" y="1680"/>
            <a:chExt cx="1615" cy="1615"/>
          </a:xfrm>
        </p:grpSpPr>
        <p:sp>
          <p:nvSpPr>
            <p:cNvPr id="69681" name="Oval 4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2" name="Oval 5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3" name="Oval 5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84" name="Oval 52"/>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85" name="Oval 5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686" name="Oval 54"/>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687" name="Group 55"/>
          <p:cNvGrpSpPr>
            <a:grpSpLocks/>
          </p:cNvGrpSpPr>
          <p:nvPr/>
        </p:nvGrpSpPr>
        <p:grpSpPr bwMode="auto">
          <a:xfrm>
            <a:off x="1981200" y="2697163"/>
            <a:ext cx="381000" cy="381000"/>
            <a:chOff x="2078" y="1680"/>
            <a:chExt cx="1615" cy="1615"/>
          </a:xfrm>
        </p:grpSpPr>
        <p:sp>
          <p:nvSpPr>
            <p:cNvPr id="69688" name="Oval 5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9" name="Oval 5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0" name="Oval 5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1" name="Oval 59"/>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2" name="Oval 6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693" name="Oval 61"/>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694" name="Group 62"/>
          <p:cNvGrpSpPr>
            <a:grpSpLocks/>
          </p:cNvGrpSpPr>
          <p:nvPr/>
        </p:nvGrpSpPr>
        <p:grpSpPr bwMode="auto">
          <a:xfrm>
            <a:off x="2133600" y="3535363"/>
            <a:ext cx="381000" cy="381000"/>
            <a:chOff x="2078" y="1680"/>
            <a:chExt cx="1615" cy="1615"/>
          </a:xfrm>
        </p:grpSpPr>
        <p:sp>
          <p:nvSpPr>
            <p:cNvPr id="69695" name="Oval 6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6" name="Oval 6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7" name="Oval 6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8" name="Oval 66"/>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9" name="Oval 6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00" name="Oval 68"/>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701" name="Group 69"/>
          <p:cNvGrpSpPr>
            <a:grpSpLocks/>
          </p:cNvGrpSpPr>
          <p:nvPr/>
        </p:nvGrpSpPr>
        <p:grpSpPr bwMode="auto">
          <a:xfrm>
            <a:off x="1981200" y="4373563"/>
            <a:ext cx="381000" cy="381000"/>
            <a:chOff x="2078" y="1680"/>
            <a:chExt cx="1615" cy="1615"/>
          </a:xfrm>
        </p:grpSpPr>
        <p:sp>
          <p:nvSpPr>
            <p:cNvPr id="69702" name="Oval 7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3" name="Oval 7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4" name="Oval 7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05" name="Oval 73"/>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06" name="Oval 7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07" name="Oval 75"/>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708" name="Group 76"/>
          <p:cNvGrpSpPr>
            <a:grpSpLocks/>
          </p:cNvGrpSpPr>
          <p:nvPr/>
        </p:nvGrpSpPr>
        <p:grpSpPr bwMode="auto">
          <a:xfrm>
            <a:off x="1524000" y="5148263"/>
            <a:ext cx="355600" cy="381000"/>
            <a:chOff x="2078" y="1680"/>
            <a:chExt cx="1615" cy="1615"/>
          </a:xfrm>
        </p:grpSpPr>
        <p:sp>
          <p:nvSpPr>
            <p:cNvPr id="69709" name="Oval 77"/>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10" name="Oval 78"/>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11" name="Oval 79"/>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2" name="Oval 80"/>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3" name="Oval 81"/>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14" name="Oval 82"/>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76200" y="914400"/>
            <a:ext cx="45720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Giao diện</a:t>
            </a:r>
          </a:p>
        </p:txBody>
      </p:sp>
      <p:sp>
        <p:nvSpPr>
          <p:cNvPr id="6" name="Rectangle 3"/>
          <p:cNvSpPr txBox="1">
            <a:spLocks noChangeArrowheads="1"/>
          </p:cNvSpPr>
          <p:nvPr/>
        </p:nvSpPr>
        <p:spPr bwMode="auto">
          <a:xfrm>
            <a:off x="228600" y="1752600"/>
            <a:ext cx="8915400"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1" indent="-457200">
              <a:spcBef>
                <a:spcPct val="20000"/>
              </a:spcBef>
              <a:buClr>
                <a:schemeClr val="accent1"/>
              </a:buClr>
              <a:buFont typeface="Wingdings" pitchFamily="2" charset="2"/>
              <a:buChar char="§"/>
              <a:defRPr/>
            </a:pPr>
            <a:r>
              <a:rPr lang="en-US" sz="2800" kern="0" smtClean="0">
                <a:solidFill>
                  <a:srgbClr val="0000CC"/>
                </a:solidFill>
                <a:latin typeface="Times New Roman" pitchFamily="18" charset="0"/>
                <a:cs typeface="Times New Roman" pitchFamily="18" charset="0"/>
              </a:rPr>
              <a:t>Màu </a:t>
            </a:r>
            <a:r>
              <a:rPr lang="en-US" sz="2800" kern="0">
                <a:solidFill>
                  <a:srgbClr val="0000CC"/>
                </a:solidFill>
                <a:latin typeface="Times New Roman" pitchFamily="18" charset="0"/>
                <a:cs typeface="Times New Roman" pitchFamily="18" charset="0"/>
              </a:rPr>
              <a:t>sắc: </a:t>
            </a:r>
            <a:endParaRPr lang="en-US" sz="2800" kern="0" smtClean="0">
              <a:solidFill>
                <a:srgbClr val="0000CC"/>
              </a:solidFill>
              <a:latin typeface="Times New Roman" pitchFamily="18" charset="0"/>
              <a:cs typeface="Times New Roman" pitchFamily="18" charset="0"/>
            </a:endParaRPr>
          </a:p>
          <a:p>
            <a:pPr lvl="2" indent="-457200">
              <a:spcBef>
                <a:spcPct val="20000"/>
              </a:spcBef>
              <a:buClr>
                <a:schemeClr val="accent1"/>
              </a:buClr>
              <a:buFont typeface="Wingdings" pitchFamily="2" charset="2"/>
              <a:buChar char="§"/>
              <a:defRPr/>
            </a:pPr>
            <a:r>
              <a:rPr lang="en-US" sz="2800" smtClean="0">
                <a:latin typeface="Times New Roman" pitchFamily="18" charset="0"/>
                <a:cs typeface="Times New Roman" pitchFamily="18" charset="0"/>
              </a:rPr>
              <a:t>Gam </a:t>
            </a:r>
            <a:r>
              <a:rPr lang="en-US" sz="2800">
                <a:latin typeface="Times New Roman" pitchFamily="18" charset="0"/>
                <a:cs typeface="Times New Roman" pitchFamily="18" charset="0"/>
              </a:rPr>
              <a:t>màu thống nhất trong toàn bộ </a:t>
            </a:r>
            <a:r>
              <a:rPr lang="en-US" sz="2800" smtClean="0">
                <a:latin typeface="Times New Roman" pitchFamily="18" charset="0"/>
                <a:cs typeface="Times New Roman" pitchFamily="18" charset="0"/>
              </a:rPr>
              <a:t>Website</a:t>
            </a:r>
          </a:p>
          <a:p>
            <a:pPr lvl="2" indent="-457200">
              <a:spcBef>
                <a:spcPct val="20000"/>
              </a:spcBef>
              <a:buClr>
                <a:schemeClr val="accent1"/>
              </a:buClr>
              <a:buFont typeface="Wingdings" pitchFamily="2" charset="2"/>
              <a:buChar char="§"/>
              <a:defRPr/>
            </a:pPr>
            <a:r>
              <a:rPr lang="en-US" sz="2800" smtClean="0">
                <a:latin typeface="Times New Roman" pitchFamily="18" charset="0"/>
                <a:cs typeface="Times New Roman" pitchFamily="18" charset="0"/>
              </a:rPr>
              <a:t>Lựa chọn màu phù hợp</a:t>
            </a:r>
          </a:p>
          <a:p>
            <a:pPr lvl="3" indent="-457200">
              <a:spcBef>
                <a:spcPct val="20000"/>
              </a:spcBef>
              <a:buClr>
                <a:schemeClr val="accent1"/>
              </a:buClr>
              <a:buFont typeface="Wingdings" pitchFamily="2" charset="2"/>
              <a:buChar char="§"/>
              <a:defRPr/>
            </a:pPr>
            <a:r>
              <a:rPr lang="en-US" sz="2800" smtClean="0">
                <a:latin typeface="Times New Roman" pitchFamily="18" charset="0"/>
                <a:cs typeface="Times New Roman" pitchFamily="18" charset="0"/>
              </a:rPr>
              <a:t>Tương phản cao: thường “Chữ đen &amp; nền trắng”</a:t>
            </a:r>
          </a:p>
          <a:p>
            <a:pPr lvl="3" indent="-457200">
              <a:spcBef>
                <a:spcPct val="20000"/>
              </a:spcBef>
              <a:buClr>
                <a:schemeClr val="accent1"/>
              </a:buClr>
              <a:buFont typeface="Wingdings" pitchFamily="2" charset="2"/>
              <a:buChar char="§"/>
              <a:defRPr/>
            </a:pPr>
            <a:r>
              <a:rPr lang="en-US" sz="2800" smtClean="0">
                <a:latin typeface="Times New Roman" pitchFamily="18" charset="0"/>
                <a:cs typeface="Times New Roman" pitchFamily="18" charset="0"/>
              </a:rPr>
              <a:t>Màu đỏ và xanh lá cây nổi bậc nhất khi đặt ở giữa. </a:t>
            </a:r>
          </a:p>
          <a:p>
            <a:pPr lvl="3" indent="-457200">
              <a:spcBef>
                <a:spcPct val="20000"/>
              </a:spcBef>
              <a:buClr>
                <a:schemeClr val="accent1"/>
              </a:buClr>
              <a:buFont typeface="Wingdings" pitchFamily="2" charset="2"/>
              <a:buChar char="§"/>
              <a:defRPr/>
            </a:pPr>
            <a:r>
              <a:rPr lang="en-US" sz="2800" smtClean="0">
                <a:latin typeface="Times New Roman" pitchFamily="18" charset="0"/>
                <a:cs typeface="Times New Roman" pitchFamily="18" charset="0"/>
              </a:rPr>
              <a:t>Trắng, đen, vàng và xanh dương nổi bậc khi đặt ở vùng biên.</a:t>
            </a:r>
            <a:endParaRPr lang="en-US" sz="2800">
              <a:latin typeface="Times New Roman" pitchFamily="18" charset="0"/>
              <a:cs typeface="Times New Roman" pitchFamily="18" charset="0"/>
            </a:endParaRPr>
          </a:p>
          <a:p>
            <a:pPr lvl="1" indent="-457200">
              <a:spcBef>
                <a:spcPct val="20000"/>
              </a:spcBef>
              <a:buClr>
                <a:schemeClr val="accent1"/>
              </a:buClr>
              <a:buFont typeface="Wingdings" pitchFamily="2" charset="2"/>
              <a:buChar char="§"/>
              <a:defRPr/>
            </a:pPr>
            <a:endParaRPr lang="en-US" sz="2800" smtClean="0">
              <a:latin typeface="Times New Roman" pitchFamily="18" charset="0"/>
              <a:cs typeface="Times New Roman" pitchFamily="18" charset="0"/>
            </a:endParaRPr>
          </a:p>
          <a:p>
            <a:pPr marR="0" lvl="1" indent="-45720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endParaRPr kumimoji="0" lang="en-US" sz="2800" i="0" u="none" strike="noStrike" kern="0" cap="none" spc="0" normalizeH="0" baseline="0" noProof="0" smtClean="0">
              <a:ln>
                <a:noFill/>
              </a:ln>
              <a:solidFill>
                <a:srgbClr val="0000CC"/>
              </a:solidFill>
              <a:effectLst/>
              <a:uLnTx/>
              <a:uFillTx/>
              <a:latin typeface="Times New Roman" pitchFamily="18" charset="0"/>
              <a:cs typeface="Times New Roman" pitchFamily="18" charset="0"/>
            </a:endParaRPr>
          </a:p>
        </p:txBody>
      </p:sp>
      <p:sp>
        <p:nvSpPr>
          <p:cNvPr id="8"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pic>
        <p:nvPicPr>
          <p:cNvPr id="21506" name="Picture 2" descr="http://t3.gstatic.com/images?q=tbn:ANd9GcTfmQz64ibwRpXjzbqaWEsvEFwzNkTOVspoTKAaONczWhtkEkdZQ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7" y="5304692"/>
            <a:ext cx="1219200" cy="1125416"/>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a:xfrm>
            <a:off x="1447800" y="5486400"/>
            <a:ext cx="7315200" cy="877910"/>
          </a:xfrm>
          <a:prstGeom prst="wedgeRoundRectCallout">
            <a:avLst>
              <a:gd name="adj1" fmla="val -58771"/>
              <a:gd name="adj2" fmla="val 9918"/>
              <a:gd name="adj3" fmla="val 16667"/>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smtClean="0"/>
              <a:t>Cấn thận kết hợp màu: đỏ + xanh lá, </a:t>
            </a:r>
            <a:br>
              <a:rPr lang="en-US" sz="2400" smtClean="0"/>
            </a:br>
            <a:r>
              <a:rPr lang="en-US" sz="2400" smtClean="0"/>
              <a:t>xanh dương + vàng </a:t>
            </a:r>
            <a:endParaRPr lang="en-US" sz="2400"/>
          </a:p>
        </p:txBody>
      </p:sp>
    </p:spTree>
    <p:extLst>
      <p:ext uri="{BB962C8B-B14F-4D97-AF65-F5344CB8AC3E}">
        <p14:creationId xmlns:p14="http://schemas.microsoft.com/office/powerpoint/2010/main" val="26434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circle(in)">
                                      <p:cBhvr>
                                        <p:cTn id="12" dur="2000"/>
                                        <p:tgtEl>
                                          <p:spTgt spid="215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76200" y="914400"/>
            <a:ext cx="45720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Giao diện</a:t>
            </a:r>
          </a:p>
        </p:txBody>
      </p:sp>
      <p:sp>
        <p:nvSpPr>
          <p:cNvPr id="6" name="Rectangle 3"/>
          <p:cNvSpPr txBox="1">
            <a:spLocks noChangeArrowheads="1"/>
          </p:cNvSpPr>
          <p:nvPr/>
        </p:nvSpPr>
        <p:spPr bwMode="auto">
          <a:xfrm>
            <a:off x="228600" y="1524000"/>
            <a:ext cx="8915400" cy="121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1" indent="-457200">
              <a:spcBef>
                <a:spcPct val="20000"/>
              </a:spcBef>
              <a:buClr>
                <a:schemeClr val="accent1"/>
              </a:buClr>
              <a:buFont typeface="Wingdings" pitchFamily="2" charset="2"/>
              <a:buChar char="§"/>
              <a:defRPr/>
            </a:pPr>
            <a:r>
              <a:rPr lang="en-US" sz="2800" kern="0" smtClean="0">
                <a:solidFill>
                  <a:srgbClr val="0000CC"/>
                </a:solidFill>
                <a:latin typeface="Times New Roman" pitchFamily="18" charset="0"/>
                <a:cs typeface="Times New Roman" pitchFamily="18" charset="0"/>
              </a:rPr>
              <a:t>Màu </a:t>
            </a:r>
            <a:r>
              <a:rPr lang="en-US" sz="2800" kern="0">
                <a:solidFill>
                  <a:srgbClr val="0000CC"/>
                </a:solidFill>
                <a:latin typeface="Times New Roman" pitchFamily="18" charset="0"/>
                <a:cs typeface="Times New Roman" pitchFamily="18" charset="0"/>
              </a:rPr>
              <a:t>sắc: </a:t>
            </a:r>
            <a:endParaRPr lang="en-US" sz="2800" kern="0" smtClean="0">
              <a:solidFill>
                <a:srgbClr val="0000CC"/>
              </a:solidFill>
              <a:latin typeface="Times New Roman" pitchFamily="18" charset="0"/>
              <a:cs typeface="Times New Roman" pitchFamily="18" charset="0"/>
            </a:endParaRPr>
          </a:p>
          <a:p>
            <a:pPr lvl="2" indent="-457200">
              <a:spcBef>
                <a:spcPct val="20000"/>
              </a:spcBef>
              <a:buClr>
                <a:schemeClr val="accent1"/>
              </a:buClr>
              <a:buFont typeface="Wingdings" pitchFamily="2" charset="2"/>
              <a:buChar char="§"/>
              <a:defRPr/>
            </a:pPr>
            <a:r>
              <a:rPr lang="en-US" sz="2800" smtClean="0">
                <a:latin typeface="Times New Roman" pitchFamily="18" charset="0"/>
                <a:cs typeface="Times New Roman" pitchFamily="18" charset="0"/>
              </a:rPr>
              <a:t>Màu đỏ hoặc những màu sặc sỡ sẽ gây chú ý cao</a:t>
            </a:r>
            <a:endParaRPr lang="en-US" sz="2800">
              <a:latin typeface="Times New Roman" pitchFamily="18" charset="0"/>
              <a:cs typeface="Times New Roman" pitchFamily="18" charset="0"/>
            </a:endParaRPr>
          </a:p>
        </p:txBody>
      </p:sp>
      <p:sp>
        <p:nvSpPr>
          <p:cNvPr id="8"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375384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76200" y="914400"/>
            <a:ext cx="44196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rgbClr val="FFC000"/>
                </a:solidFill>
                <a:effectLst/>
                <a:uLnTx/>
                <a:uFillTx/>
                <a:latin typeface="Times New Roman" pitchFamily="18" charset="0"/>
                <a:cs typeface="Times New Roman" pitchFamily="18" charset="0"/>
              </a:rPr>
              <a:t>Web tĩnh</a:t>
            </a:r>
            <a:r>
              <a:rPr kumimoji="0" lang="en-US" sz="3200" b="1" i="0" u="none" strike="noStrike" kern="0" cap="none" spc="0" normalizeH="0" noProof="0" smtClean="0">
                <a:ln>
                  <a:noFill/>
                </a:ln>
                <a:solidFill>
                  <a:srgbClr val="FFC000"/>
                </a:solidFill>
                <a:effectLst/>
                <a:uLnTx/>
                <a:uFillTx/>
                <a:latin typeface="Times New Roman" pitchFamily="18" charset="0"/>
                <a:cs typeface="Times New Roman" pitchFamily="18" charset="0"/>
              </a:rPr>
              <a:t> </a:t>
            </a:r>
            <a:r>
              <a:rPr kumimoji="0" lang="en-US" sz="3200" b="1" i="0" u="none" strike="noStrike" kern="0" cap="none" spc="0" normalizeH="0" noProof="0" smtClean="0">
                <a:ln>
                  <a:noFill/>
                </a:ln>
                <a:solidFill>
                  <a:schemeClr val="tx1"/>
                </a:solidFill>
                <a:effectLst/>
                <a:uLnTx/>
                <a:uFillTx/>
                <a:latin typeface="Times New Roman" pitchFamily="18" charset="0"/>
                <a:cs typeface="Times New Roman" pitchFamily="18" charset="0"/>
              </a:rPr>
              <a:t>hay </a:t>
            </a:r>
            <a:r>
              <a:rPr kumimoji="0" lang="en-US" sz="3200" b="1" i="0" u="none" strike="noStrike" kern="0" cap="none" spc="0" normalizeH="0" noProof="0" smtClean="0">
                <a:ln>
                  <a:noFill/>
                </a:ln>
                <a:solidFill>
                  <a:srgbClr val="FFC000"/>
                </a:solidFill>
                <a:effectLst/>
                <a:uLnTx/>
                <a:uFillTx/>
                <a:latin typeface="Times New Roman" pitchFamily="18" charset="0"/>
                <a:cs typeface="Times New Roman" pitchFamily="18" charset="0"/>
              </a:rPr>
              <a:t>web động</a:t>
            </a:r>
            <a:endParaRPr kumimoji="0" lang="en-US" sz="3200" b="1" i="0" u="none" strike="noStrike" kern="0" cap="none" spc="0" normalizeH="0" baseline="0" noProof="0" smtClean="0">
              <a:ln>
                <a:noFill/>
              </a:ln>
              <a:solidFill>
                <a:srgbClr val="FFC000"/>
              </a:solidFill>
              <a:effectLst/>
              <a:uLnTx/>
              <a:uFillTx/>
              <a:latin typeface="Times New Roman" pitchFamily="18" charset="0"/>
              <a:cs typeface="Times New Roman" pitchFamily="18" charset="0"/>
            </a:endParaRPr>
          </a:p>
        </p:txBody>
      </p:sp>
      <p:sp>
        <p:nvSpPr>
          <p:cNvPr id="5" name="Rectangle 4"/>
          <p:cNvSpPr/>
          <p:nvPr/>
        </p:nvSpPr>
        <p:spPr>
          <a:xfrm>
            <a:off x="457200" y="1670209"/>
            <a:ext cx="8077200" cy="2215991"/>
          </a:xfrm>
          <a:prstGeom prst="rect">
            <a:avLst/>
          </a:prstGeom>
        </p:spPr>
        <p:txBody>
          <a:bodyPr wrap="square">
            <a:spAutoFit/>
          </a:bodyPr>
          <a:lstStyle/>
          <a:p>
            <a:pPr marL="0" lvl="1" algn="just">
              <a:spcBef>
                <a:spcPts val="1200"/>
              </a:spcBef>
              <a:buFont typeface="Wingdings" pitchFamily="2" charset="2"/>
              <a:buChar char="v"/>
            </a:pPr>
            <a:r>
              <a:rPr lang="en-US" sz="3200" smtClean="0">
                <a:latin typeface="Times New Roman" pitchFamily="18" charset="0"/>
                <a:cs typeface="Times New Roman" pitchFamily="18" charset="0"/>
              </a:rPr>
              <a:t> Nếu thông tin không cần thay đổi thì nên dùng </a:t>
            </a:r>
            <a:r>
              <a:rPr lang="en-US" sz="3200" smtClean="0">
                <a:solidFill>
                  <a:srgbClr val="FFC000"/>
                </a:solidFill>
                <a:latin typeface="Times New Roman" pitchFamily="18" charset="0"/>
                <a:cs typeface="Times New Roman" pitchFamily="18" charset="0"/>
              </a:rPr>
              <a:t>web tĩnh </a:t>
            </a:r>
            <a:r>
              <a:rPr lang="en-US" sz="3200" smtClean="0">
                <a:latin typeface="Times New Roman" pitchFamily="18" charset="0"/>
                <a:cs typeface="Times New Roman" pitchFamily="18" charset="0"/>
              </a:rPr>
              <a:t>=&gt; nhanh hơn, an toàn hơn</a:t>
            </a:r>
          </a:p>
          <a:p>
            <a:pPr marL="0" lvl="1" algn="just">
              <a:spcBef>
                <a:spcPts val="1200"/>
              </a:spcBef>
              <a:buFont typeface="Wingdings" pitchFamily="2" charset="2"/>
              <a:buChar char="v"/>
            </a:pPr>
            <a:r>
              <a:rPr lang="en-US" sz="3200" smtClean="0">
                <a:latin typeface="Times New Roman" pitchFamily="18" charset="0"/>
                <a:cs typeface="Times New Roman" pitchFamily="18" charset="0"/>
              </a:rPr>
              <a:t> Nếu thông tin thay đổi thường xuyên =&gt; </a:t>
            </a:r>
            <a:r>
              <a:rPr lang="en-US" sz="3200" smtClean="0">
                <a:solidFill>
                  <a:srgbClr val="FFC000"/>
                </a:solidFill>
                <a:latin typeface="Times New Roman" pitchFamily="18" charset="0"/>
                <a:cs typeface="Times New Roman" pitchFamily="18" charset="0"/>
              </a:rPr>
              <a:t>web động</a:t>
            </a:r>
            <a:endParaRPr lang="en-US" sz="3200">
              <a:solidFill>
                <a:srgbClr val="FFC000"/>
              </a:solidFill>
              <a:latin typeface="Times New Roman" pitchFamily="18" charset="0"/>
              <a:cs typeface="Times New Roman" pitchFamily="18" charset="0"/>
            </a:endParaRPr>
          </a:p>
        </p:txBody>
      </p:sp>
      <p:pic>
        <p:nvPicPr>
          <p:cNvPr id="31746" name="Picture 2"/>
          <p:cNvPicPr>
            <a:picLocks noChangeAspect="1" noChangeArrowheads="1"/>
          </p:cNvPicPr>
          <p:nvPr/>
        </p:nvPicPr>
        <p:blipFill>
          <a:blip r:embed="rId2"/>
          <a:srcRect/>
          <a:stretch>
            <a:fillRect/>
          </a:stretch>
        </p:blipFill>
        <p:spPr bwMode="auto">
          <a:xfrm>
            <a:off x="914400" y="3886200"/>
            <a:ext cx="1828800" cy="1952368"/>
          </a:xfrm>
          <a:prstGeom prst="rect">
            <a:avLst/>
          </a:prstGeom>
          <a:noFill/>
          <a:ln w="9525">
            <a:noFill/>
            <a:miter lim="800000"/>
            <a:headEnd/>
            <a:tailEnd/>
          </a:ln>
          <a:effectLst/>
        </p:spPr>
      </p:pic>
      <p:pic>
        <p:nvPicPr>
          <p:cNvPr id="31748" name="Picture 4" descr="C:\Users\Win7\Desktop\726746ghhtvg23tb.gif"/>
          <p:cNvPicPr>
            <a:picLocks noChangeAspect="1" noChangeArrowheads="1" noCrop="1"/>
          </p:cNvPicPr>
          <p:nvPr/>
        </p:nvPicPr>
        <p:blipFill>
          <a:blip r:embed="rId3"/>
          <a:srcRect/>
          <a:stretch>
            <a:fillRect/>
          </a:stretch>
        </p:blipFill>
        <p:spPr bwMode="auto">
          <a:xfrm>
            <a:off x="3048000" y="3657600"/>
            <a:ext cx="2133600" cy="2133600"/>
          </a:xfrm>
          <a:prstGeom prst="rect">
            <a:avLst/>
          </a:prstGeom>
          <a:noFill/>
        </p:spPr>
      </p:pic>
      <p:pic>
        <p:nvPicPr>
          <p:cNvPr id="31749" name="Picture 5" descr="C:\Users\Win7\Desktop\275067k4a1ryw7d4.gif"/>
          <p:cNvPicPr>
            <a:picLocks noChangeAspect="1" noChangeArrowheads="1" noCrop="1"/>
          </p:cNvPicPr>
          <p:nvPr/>
        </p:nvPicPr>
        <p:blipFill>
          <a:blip r:embed="rId4"/>
          <a:srcRect/>
          <a:stretch>
            <a:fillRect/>
          </a:stretch>
        </p:blipFill>
        <p:spPr bwMode="auto">
          <a:xfrm>
            <a:off x="5867400" y="3886200"/>
            <a:ext cx="2590800" cy="1860062"/>
          </a:xfrm>
          <a:prstGeom prst="rect">
            <a:avLst/>
          </a:prstGeom>
          <a:noFill/>
        </p:spPr>
      </p:pic>
      <p:sp>
        <p:nvSpPr>
          <p:cNvPr id="9"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427516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76200" y="838200"/>
            <a:ext cx="44196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tabLst/>
              <a:defRPr/>
            </a:pPr>
            <a:r>
              <a:rPr kumimoji="0" lang="en-US" sz="3200" b="1" i="0" u="none" strike="noStrike" kern="0" cap="none" spc="0" normalizeH="0" baseline="0" noProof="0" smtClean="0">
                <a:ln>
                  <a:noFill/>
                </a:ln>
                <a:solidFill>
                  <a:srgbClr val="FFC000"/>
                </a:solidFill>
                <a:effectLst/>
                <a:uLnTx/>
                <a:uFillTx/>
                <a:latin typeface="Times New Roman" pitchFamily="18" charset="0"/>
                <a:cs typeface="Times New Roman" pitchFamily="18" charset="0"/>
              </a:rPr>
              <a:t>Web tĩnh</a:t>
            </a:r>
            <a:r>
              <a:rPr kumimoji="0" lang="en-US" sz="3200" b="1" i="0" u="none" strike="noStrike" kern="0" cap="none" spc="0" normalizeH="0" noProof="0" smtClean="0">
                <a:ln>
                  <a:noFill/>
                </a:ln>
                <a:solidFill>
                  <a:srgbClr val="FFC000"/>
                </a:solidFill>
                <a:effectLst/>
                <a:uLnTx/>
                <a:uFillTx/>
                <a:latin typeface="Times New Roman" pitchFamily="18" charset="0"/>
                <a:cs typeface="Times New Roman" pitchFamily="18" charset="0"/>
              </a:rPr>
              <a:t> </a:t>
            </a:r>
            <a:r>
              <a:rPr kumimoji="0" lang="en-US" sz="3200" b="1" i="0" u="none" strike="noStrike" kern="0" cap="none" spc="0" normalizeH="0" noProof="0" smtClean="0">
                <a:ln>
                  <a:noFill/>
                </a:ln>
                <a:solidFill>
                  <a:schemeClr val="tx1"/>
                </a:solidFill>
                <a:effectLst/>
                <a:uLnTx/>
                <a:uFillTx/>
                <a:latin typeface="Times New Roman" pitchFamily="18" charset="0"/>
                <a:cs typeface="Times New Roman" pitchFamily="18" charset="0"/>
              </a:rPr>
              <a:t>hay </a:t>
            </a:r>
            <a:r>
              <a:rPr kumimoji="0" lang="en-US" sz="3200" b="1" i="0" u="none" strike="noStrike" kern="0" cap="none" spc="0" normalizeH="0" noProof="0" smtClean="0">
                <a:ln>
                  <a:noFill/>
                </a:ln>
                <a:solidFill>
                  <a:srgbClr val="FFC000"/>
                </a:solidFill>
                <a:effectLst/>
                <a:uLnTx/>
                <a:uFillTx/>
                <a:latin typeface="Times New Roman" pitchFamily="18" charset="0"/>
                <a:cs typeface="Times New Roman" pitchFamily="18" charset="0"/>
              </a:rPr>
              <a:t>web động</a:t>
            </a:r>
            <a:endParaRPr kumimoji="0" lang="en-US" sz="3200" b="1" i="0" u="none" strike="noStrike" kern="0" cap="none" spc="0" normalizeH="0" baseline="0" noProof="0" smtClean="0">
              <a:ln>
                <a:noFill/>
              </a:ln>
              <a:solidFill>
                <a:srgbClr val="FFC000"/>
              </a:solidFill>
              <a:effectLst/>
              <a:uLnTx/>
              <a:uFillTx/>
              <a:latin typeface="Times New Roman" pitchFamily="18" charset="0"/>
              <a:cs typeface="Times New Roman" pitchFamily="18" charset="0"/>
            </a:endParaRPr>
          </a:p>
        </p:txBody>
      </p:sp>
      <p:pic>
        <p:nvPicPr>
          <p:cNvPr id="32771" name="Picture 3"/>
          <p:cNvPicPr>
            <a:picLocks noChangeAspect="1" noChangeArrowheads="1"/>
          </p:cNvPicPr>
          <p:nvPr/>
        </p:nvPicPr>
        <p:blipFill>
          <a:blip r:embed="rId2"/>
          <a:srcRect/>
          <a:stretch>
            <a:fillRect/>
          </a:stretch>
        </p:blipFill>
        <p:spPr bwMode="auto">
          <a:xfrm>
            <a:off x="228600" y="1447800"/>
            <a:ext cx="8650270" cy="4610100"/>
          </a:xfrm>
          <a:prstGeom prst="rect">
            <a:avLst/>
          </a:prstGeom>
          <a:noFill/>
          <a:ln w="9525">
            <a:noFill/>
            <a:miter lim="800000"/>
            <a:headEnd/>
            <a:tailEnd/>
          </a:ln>
          <a:effectLst/>
        </p:spPr>
      </p:pic>
      <p:pic>
        <p:nvPicPr>
          <p:cNvPr id="32772" name="Picture 4"/>
          <p:cNvPicPr>
            <a:picLocks noChangeAspect="1" noChangeArrowheads="1"/>
          </p:cNvPicPr>
          <p:nvPr/>
        </p:nvPicPr>
        <p:blipFill>
          <a:blip r:embed="rId3"/>
          <a:srcRect/>
          <a:stretch>
            <a:fillRect/>
          </a:stretch>
        </p:blipFill>
        <p:spPr bwMode="auto">
          <a:xfrm>
            <a:off x="741789" y="1981200"/>
            <a:ext cx="7716411" cy="4572000"/>
          </a:xfrm>
          <a:prstGeom prst="rect">
            <a:avLst/>
          </a:prstGeom>
          <a:noFill/>
          <a:ln w="9525">
            <a:noFill/>
            <a:miter lim="800000"/>
            <a:headEnd/>
            <a:tailEnd/>
          </a:ln>
          <a:effectLst/>
        </p:spPr>
      </p:pic>
      <p:sp>
        <p:nvSpPr>
          <p:cNvPr id="8"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Thiết kế</a:t>
            </a:r>
            <a:endParaRPr lang="en-US" sz="4000">
              <a:latin typeface="Arno Pro Smbd" pitchFamily="18" charset="0"/>
            </a:endParaRPr>
          </a:p>
        </p:txBody>
      </p:sp>
    </p:spTree>
    <p:extLst>
      <p:ext uri="{BB962C8B-B14F-4D97-AF65-F5344CB8AC3E}">
        <p14:creationId xmlns:p14="http://schemas.microsoft.com/office/powerpoint/2010/main" val="42833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blinds(horizontal)">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772"/>
                                        </p:tgtEl>
                                        <p:attrNameLst>
                                          <p:attrName>style.visibility</p:attrName>
                                        </p:attrNameLst>
                                      </p:cBhvr>
                                      <p:to>
                                        <p:strVal val="visible"/>
                                      </p:to>
                                    </p:set>
                                    <p:animEffect transition="in" filter="blinds(horizontal)">
                                      <p:cBhvr>
                                        <p:cTn id="12"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28600" y="914400"/>
            <a:ext cx="5410200" cy="2286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 Xây dựng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Cấu trúc thư mục</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Các modul dùng chung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a:t>
            </a:r>
          </a:p>
        </p:txBody>
      </p:sp>
      <p:pic>
        <p:nvPicPr>
          <p:cNvPr id="26627" name="Picture 3"/>
          <p:cNvPicPr>
            <a:picLocks noChangeAspect="1" noChangeArrowheads="1"/>
          </p:cNvPicPr>
          <p:nvPr/>
        </p:nvPicPr>
        <p:blipFill>
          <a:blip r:embed="rId2"/>
          <a:srcRect/>
          <a:stretch>
            <a:fillRect/>
          </a:stretch>
        </p:blipFill>
        <p:spPr bwMode="auto">
          <a:xfrm>
            <a:off x="3810000" y="2819400"/>
            <a:ext cx="4052887" cy="3035753"/>
          </a:xfrm>
          <a:prstGeom prst="rect">
            <a:avLst/>
          </a:prstGeom>
          <a:noFill/>
          <a:ln w="9525">
            <a:noFill/>
            <a:miter lim="800000"/>
            <a:headEnd/>
            <a:tailEnd/>
          </a:ln>
          <a:effectLst/>
        </p:spPr>
      </p:pic>
      <p:sp>
        <p:nvSpPr>
          <p:cNvPr id="4"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Xây dựng - code</a:t>
            </a:r>
            <a:endParaRPr lang="en-US" sz="4000">
              <a:latin typeface="Arno Pro Smbd" pitchFamily="18" charset="0"/>
            </a:endParaRPr>
          </a:p>
        </p:txBody>
      </p:sp>
    </p:spTree>
    <p:extLst>
      <p:ext uri="{BB962C8B-B14F-4D97-AF65-F5344CB8AC3E}">
        <p14:creationId xmlns:p14="http://schemas.microsoft.com/office/powerpoint/2010/main" val="267409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linds(horizontal)">
                                      <p:cBhvr>
                                        <p:cTn id="7" dur="10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28600" y="914400"/>
            <a:ext cx="4343400" cy="175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Cấu trúc thư mục</a:t>
            </a:r>
            <a:endParaRPr lang="en-US" sz="3200" kern="0" smtClean="0">
              <a:latin typeface="Times New Roman" pitchFamily="18" charset="0"/>
              <a:cs typeface="Times New Roman" pitchFamily="18" charset="0"/>
            </a:endParaRPr>
          </a:p>
        </p:txBody>
      </p:sp>
      <p:grpSp>
        <p:nvGrpSpPr>
          <p:cNvPr id="34" name="Group 33"/>
          <p:cNvGrpSpPr/>
          <p:nvPr/>
        </p:nvGrpSpPr>
        <p:grpSpPr>
          <a:xfrm>
            <a:off x="5410200" y="1143000"/>
            <a:ext cx="3505200" cy="3352800"/>
            <a:chOff x="5410200" y="1143000"/>
            <a:chExt cx="3505200" cy="3352800"/>
          </a:xfrm>
        </p:grpSpPr>
        <p:grpSp>
          <p:nvGrpSpPr>
            <p:cNvPr id="25" name="Group 24"/>
            <p:cNvGrpSpPr/>
            <p:nvPr/>
          </p:nvGrpSpPr>
          <p:grpSpPr>
            <a:xfrm>
              <a:off x="5410200" y="1143000"/>
              <a:ext cx="3200400" cy="3352800"/>
              <a:chOff x="5410200" y="1143000"/>
              <a:chExt cx="3200400" cy="3352800"/>
            </a:xfrm>
          </p:grpSpPr>
          <p:pic>
            <p:nvPicPr>
              <p:cNvPr id="33794" name="Picture 2" descr="F:\Icon dep\Icon\Icon\Icone (png)\AQUA ICONS FOLDER OPENED.png"/>
              <p:cNvPicPr>
                <a:picLocks noChangeAspect="1" noChangeArrowheads="1"/>
              </p:cNvPicPr>
              <p:nvPr/>
            </p:nvPicPr>
            <p:blipFill>
              <a:blip r:embed="rId2"/>
              <a:srcRect/>
              <a:stretch>
                <a:fillRect/>
              </a:stretch>
            </p:blipFill>
            <p:spPr bwMode="auto">
              <a:xfrm>
                <a:off x="6248400" y="1143000"/>
                <a:ext cx="838200" cy="838200"/>
              </a:xfrm>
              <a:prstGeom prst="rect">
                <a:avLst/>
              </a:prstGeom>
              <a:noFill/>
            </p:spPr>
          </p:pic>
          <p:cxnSp>
            <p:nvCxnSpPr>
              <p:cNvPr id="9" name="Straight Arrow Connector 8"/>
              <p:cNvCxnSpPr>
                <a:endCxn id="13" idx="0"/>
              </p:cNvCxnSpPr>
              <p:nvPr/>
            </p:nvCxnSpPr>
            <p:spPr>
              <a:xfrm rot="5400000">
                <a:off x="5772150" y="1809750"/>
                <a:ext cx="68580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3" name="Picture 2" descr="F:\Icon dep\Icon\Icon\Icone (png)\AQUA ICONS FOLDER OPENED.png"/>
              <p:cNvPicPr>
                <a:picLocks noChangeAspect="1" noChangeArrowheads="1"/>
              </p:cNvPicPr>
              <p:nvPr/>
            </p:nvPicPr>
            <p:blipFill>
              <a:blip r:embed="rId2"/>
              <a:srcRect/>
              <a:stretch>
                <a:fillRect/>
              </a:stretch>
            </p:blipFill>
            <p:spPr bwMode="auto">
              <a:xfrm>
                <a:off x="5410200" y="2438400"/>
                <a:ext cx="838200" cy="838200"/>
              </a:xfrm>
              <a:prstGeom prst="rect">
                <a:avLst/>
              </a:prstGeom>
              <a:noFill/>
            </p:spPr>
          </p:pic>
          <p:pic>
            <p:nvPicPr>
              <p:cNvPr id="14" name="Picture 2" descr="F:\Icon dep\Icon\Icon\Icone (png)\AQUA ICONS FOLDER OPENED.png"/>
              <p:cNvPicPr>
                <a:picLocks noChangeAspect="1" noChangeArrowheads="1"/>
              </p:cNvPicPr>
              <p:nvPr/>
            </p:nvPicPr>
            <p:blipFill>
              <a:blip r:embed="rId2"/>
              <a:srcRect/>
              <a:stretch>
                <a:fillRect/>
              </a:stretch>
            </p:blipFill>
            <p:spPr bwMode="auto">
              <a:xfrm>
                <a:off x="6553200" y="2438400"/>
                <a:ext cx="838200" cy="838200"/>
              </a:xfrm>
              <a:prstGeom prst="rect">
                <a:avLst/>
              </a:prstGeom>
              <a:noFill/>
            </p:spPr>
          </p:pic>
          <p:pic>
            <p:nvPicPr>
              <p:cNvPr id="15" name="Picture 2" descr="F:\Icon dep\Icon\Icon\Icone (png)\AQUA ICONS FOLDER OPENED.png"/>
              <p:cNvPicPr>
                <a:picLocks noChangeAspect="1" noChangeArrowheads="1"/>
              </p:cNvPicPr>
              <p:nvPr/>
            </p:nvPicPr>
            <p:blipFill>
              <a:blip r:embed="rId2"/>
              <a:srcRect/>
              <a:stretch>
                <a:fillRect/>
              </a:stretch>
            </p:blipFill>
            <p:spPr bwMode="auto">
              <a:xfrm>
                <a:off x="7772400" y="2438400"/>
                <a:ext cx="838200" cy="838200"/>
              </a:xfrm>
              <a:prstGeom prst="rect">
                <a:avLst/>
              </a:prstGeom>
              <a:noFill/>
            </p:spPr>
          </p:pic>
          <p:cxnSp>
            <p:nvCxnSpPr>
              <p:cNvPr id="17" name="Straight Arrow Connector 16"/>
              <p:cNvCxnSpPr/>
              <p:nvPr/>
            </p:nvCxnSpPr>
            <p:spPr>
              <a:xfrm rot="16200000" flipH="1">
                <a:off x="6381750" y="2114550"/>
                <a:ext cx="6096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58000" y="1676400"/>
                <a:ext cx="9906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2" name="Picture 2" descr="F:\Icon dep\Icon\Icon\Icone (png)\AQUA ICONS FOLDER OPENED.png"/>
              <p:cNvPicPr>
                <a:picLocks noChangeAspect="1" noChangeArrowheads="1"/>
              </p:cNvPicPr>
              <p:nvPr/>
            </p:nvPicPr>
            <p:blipFill>
              <a:blip r:embed="rId2"/>
              <a:srcRect/>
              <a:stretch>
                <a:fillRect/>
              </a:stretch>
            </p:blipFill>
            <p:spPr bwMode="auto">
              <a:xfrm>
                <a:off x="6553200" y="3657600"/>
                <a:ext cx="838200" cy="838200"/>
              </a:xfrm>
              <a:prstGeom prst="rect">
                <a:avLst/>
              </a:prstGeom>
              <a:noFill/>
            </p:spPr>
          </p:pic>
          <p:cxnSp>
            <p:nvCxnSpPr>
              <p:cNvPr id="24" name="Straight Arrow Connector 23"/>
              <p:cNvCxnSpPr/>
              <p:nvPr/>
            </p:nvCxnSpPr>
            <p:spPr>
              <a:xfrm rot="16200000" flipH="1">
                <a:off x="6572250" y="3409950"/>
                <a:ext cx="6096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Rounded Rectangle 25"/>
            <p:cNvSpPr/>
            <p:nvPr/>
          </p:nvSpPr>
          <p:spPr>
            <a:xfrm>
              <a:off x="7162800" y="1219200"/>
              <a:ext cx="9906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Năm</a:t>
              </a:r>
              <a:endParaRPr lang="en-US"/>
            </a:p>
          </p:txBody>
        </p:sp>
        <p:sp>
          <p:nvSpPr>
            <p:cNvPr id="27" name="Rounded Rectangle 26"/>
            <p:cNvSpPr/>
            <p:nvPr/>
          </p:nvSpPr>
          <p:spPr>
            <a:xfrm>
              <a:off x="7924800" y="2362200"/>
              <a:ext cx="9906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Tháng</a:t>
              </a:r>
              <a:endParaRPr lang="en-US"/>
            </a:p>
          </p:txBody>
        </p:sp>
        <p:sp>
          <p:nvSpPr>
            <p:cNvPr id="28" name="Rounded Rectangle 27"/>
            <p:cNvSpPr/>
            <p:nvPr/>
          </p:nvSpPr>
          <p:spPr>
            <a:xfrm>
              <a:off x="7391400" y="3657600"/>
              <a:ext cx="9906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Ngày</a:t>
              </a:r>
              <a:endParaRPr lang="en-US"/>
            </a:p>
          </p:txBody>
        </p:sp>
      </p:grpSp>
      <p:grpSp>
        <p:nvGrpSpPr>
          <p:cNvPr id="35" name="Group 34"/>
          <p:cNvGrpSpPr/>
          <p:nvPr/>
        </p:nvGrpSpPr>
        <p:grpSpPr>
          <a:xfrm>
            <a:off x="685800" y="3352800"/>
            <a:ext cx="3962400" cy="2514600"/>
            <a:chOff x="304800" y="3276600"/>
            <a:chExt cx="3962400" cy="2514600"/>
          </a:xfrm>
        </p:grpSpPr>
        <p:pic>
          <p:nvPicPr>
            <p:cNvPr id="33795" name="Picture 3" descr="F:\Icon dep\Icon\Icon\Icone (png)\AQUA ICONS FOLDER LIBRARY.png"/>
            <p:cNvPicPr>
              <a:picLocks noChangeAspect="1" noChangeArrowheads="1"/>
            </p:cNvPicPr>
            <p:nvPr/>
          </p:nvPicPr>
          <p:blipFill>
            <a:blip r:embed="rId3"/>
            <a:srcRect/>
            <a:stretch>
              <a:fillRect/>
            </a:stretch>
          </p:blipFill>
          <p:spPr bwMode="auto">
            <a:xfrm>
              <a:off x="304800" y="3429000"/>
              <a:ext cx="1219200" cy="1219200"/>
            </a:xfrm>
            <a:prstGeom prst="rect">
              <a:avLst/>
            </a:prstGeom>
            <a:noFill/>
          </p:spPr>
        </p:pic>
        <p:pic>
          <p:nvPicPr>
            <p:cNvPr id="33797" name="Picture 5" descr="F:\Icon dep\Icon\Icon\Icone (png)\AQUA ICONS FOLDER MOVIES.png"/>
            <p:cNvPicPr>
              <a:picLocks noChangeAspect="1" noChangeArrowheads="1"/>
            </p:cNvPicPr>
            <p:nvPr/>
          </p:nvPicPr>
          <p:blipFill>
            <a:blip r:embed="rId4"/>
            <a:srcRect/>
            <a:stretch>
              <a:fillRect/>
            </a:stretch>
          </p:blipFill>
          <p:spPr bwMode="auto">
            <a:xfrm>
              <a:off x="1676400" y="3352800"/>
              <a:ext cx="1219200" cy="1219200"/>
            </a:xfrm>
            <a:prstGeom prst="rect">
              <a:avLst/>
            </a:prstGeom>
            <a:noFill/>
          </p:spPr>
        </p:pic>
        <p:pic>
          <p:nvPicPr>
            <p:cNvPr id="33798" name="Picture 6" descr="F:\Icon dep\Icon\Icon\Icone (png)\AQUA ICONS FOLDER MUSIC.png"/>
            <p:cNvPicPr>
              <a:picLocks noChangeAspect="1" noChangeArrowheads="1"/>
            </p:cNvPicPr>
            <p:nvPr/>
          </p:nvPicPr>
          <p:blipFill>
            <a:blip r:embed="rId5"/>
            <a:srcRect/>
            <a:stretch>
              <a:fillRect/>
            </a:stretch>
          </p:blipFill>
          <p:spPr bwMode="auto">
            <a:xfrm>
              <a:off x="3048000" y="3276600"/>
              <a:ext cx="1219200" cy="1219200"/>
            </a:xfrm>
            <a:prstGeom prst="rect">
              <a:avLst/>
            </a:prstGeom>
            <a:noFill/>
          </p:spPr>
        </p:pic>
        <p:pic>
          <p:nvPicPr>
            <p:cNvPr id="33799" name="Picture 7" descr="F:\Icon dep\Icon\Icon\Icone (png)\AQUA ICONS FOLDER PICTURES.png"/>
            <p:cNvPicPr>
              <a:picLocks noChangeAspect="1" noChangeArrowheads="1"/>
            </p:cNvPicPr>
            <p:nvPr/>
          </p:nvPicPr>
          <p:blipFill>
            <a:blip r:embed="rId6"/>
            <a:srcRect/>
            <a:stretch>
              <a:fillRect/>
            </a:stretch>
          </p:blipFill>
          <p:spPr bwMode="auto">
            <a:xfrm>
              <a:off x="1676400" y="4572000"/>
              <a:ext cx="1219200" cy="1219200"/>
            </a:xfrm>
            <a:prstGeom prst="rect">
              <a:avLst/>
            </a:prstGeom>
            <a:noFill/>
          </p:spPr>
        </p:pic>
      </p:grpSp>
      <p:sp>
        <p:nvSpPr>
          <p:cNvPr id="36" name="Rectangle 35"/>
          <p:cNvSpPr/>
          <p:nvPr/>
        </p:nvSpPr>
        <p:spPr>
          <a:xfrm>
            <a:off x="838200" y="1524000"/>
            <a:ext cx="3629520" cy="584775"/>
          </a:xfrm>
          <a:prstGeom prst="rect">
            <a:avLst/>
          </a:prstGeom>
        </p:spPr>
        <p:txBody>
          <a:bodyPr wrap="none">
            <a:spAutoFit/>
          </a:bodyPr>
          <a:lstStyle/>
          <a:p>
            <a:pPr>
              <a:buFont typeface="Wingdings" pitchFamily="2" charset="2"/>
              <a:buChar char="v"/>
            </a:pPr>
            <a:r>
              <a:rPr lang="en-US" sz="3200" kern="0" smtClean="0">
                <a:latin typeface="Times New Roman" pitchFamily="18" charset="0"/>
                <a:cs typeface="Times New Roman" pitchFamily="18" charset="0"/>
              </a:rPr>
              <a:t> Đặt theo phân cấp</a:t>
            </a:r>
            <a:endParaRPr lang="en-US" sz="3200"/>
          </a:p>
        </p:txBody>
      </p:sp>
      <p:sp>
        <p:nvSpPr>
          <p:cNvPr id="37" name="Rectangle 36"/>
          <p:cNvSpPr/>
          <p:nvPr/>
        </p:nvSpPr>
        <p:spPr>
          <a:xfrm>
            <a:off x="838200" y="2133600"/>
            <a:ext cx="2214068" cy="584775"/>
          </a:xfrm>
          <a:prstGeom prst="rect">
            <a:avLst/>
          </a:prstGeom>
        </p:spPr>
        <p:txBody>
          <a:bodyPr wrap="none">
            <a:spAutoFit/>
          </a:bodyPr>
          <a:lstStyle/>
          <a:p>
            <a:pPr marL="0" lvl="1">
              <a:spcBef>
                <a:spcPct val="20000"/>
              </a:spcBef>
              <a:buClr>
                <a:schemeClr val="accent1"/>
              </a:buClr>
              <a:buFont typeface="Wingdings" pitchFamily="2" charset="2"/>
              <a:buChar char="v"/>
              <a:defRPr/>
            </a:pPr>
            <a:r>
              <a:rPr lang="en-US" sz="3200" kern="0" smtClean="0">
                <a:latin typeface="Times New Roman" pitchFamily="18" charset="0"/>
                <a:cs typeface="Times New Roman" pitchFamily="18" charset="0"/>
              </a:rPr>
              <a:t> Theo loại</a:t>
            </a:r>
          </a:p>
        </p:txBody>
      </p:sp>
      <p:sp>
        <p:nvSpPr>
          <p:cNvPr id="29"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Xây dựng - code</a:t>
            </a:r>
            <a:endParaRPr lang="en-US" sz="4000">
              <a:latin typeface="Arno Pro Smbd" pitchFamily="18" charset="0"/>
            </a:endParaRPr>
          </a:p>
        </p:txBody>
      </p:sp>
    </p:spTree>
    <p:extLst>
      <p:ext uri="{BB962C8B-B14F-4D97-AF65-F5344CB8AC3E}">
        <p14:creationId xmlns:p14="http://schemas.microsoft.com/office/powerpoint/2010/main" val="181796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1000"/>
                                        <p:tgtEl>
                                          <p:spTgt spid="36"/>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linds(horizontal)">
                                      <p:cBhvr>
                                        <p:cTn id="11" dur="1000"/>
                                        <p:tgtEl>
                                          <p:spTgt spid="34"/>
                                        </p:tgtEl>
                                      </p:cBhvr>
                                    </p:animEffect>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linds(horizontal)">
                                      <p:cBhvr>
                                        <p:cTn id="15" dur="1000"/>
                                        <p:tgtEl>
                                          <p:spTgt spid="37"/>
                                        </p:tgtEl>
                                      </p:cBhvr>
                                    </p:animEffect>
                                  </p:childTnLst>
                                </p:cTn>
                              </p:par>
                            </p:childTnLst>
                          </p:cTn>
                        </p:par>
                        <p:par>
                          <p:cTn id="16" fill="hold">
                            <p:stCondLst>
                              <p:cond delay="3000"/>
                            </p:stCondLst>
                            <p:childTnLst>
                              <p:par>
                                <p:cTn id="17" presetID="3" presetClass="entr" presetSubtype="1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linds(horizontal)">
                                      <p:cBhvr>
                                        <p:cTn id="1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28600" y="914400"/>
            <a:ext cx="4343400" cy="175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ct val="20000"/>
              </a:spcBef>
              <a:spcAft>
                <a:spcPct val="0"/>
              </a:spcAft>
              <a:buClr>
                <a:schemeClr val="accent1"/>
              </a:buClr>
              <a:buSzTx/>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Liên</a:t>
            </a:r>
            <a:r>
              <a:rPr kumimoji="0" lang="en-US" sz="3200" b="1" i="0" u="none" strike="noStrike" kern="0" cap="none" spc="0" normalizeH="0" noProof="0" smtClean="0">
                <a:ln>
                  <a:noFill/>
                </a:ln>
                <a:solidFill>
                  <a:schemeClr val="tx1"/>
                </a:solidFill>
                <a:effectLst/>
                <a:uLnTx/>
                <a:uFillTx/>
                <a:latin typeface="Times New Roman" pitchFamily="18" charset="0"/>
                <a:cs typeface="Times New Roman" pitchFamily="18" charset="0"/>
              </a:rPr>
              <a:t> kết trang</a:t>
            </a:r>
            <a:endParaRPr lang="en-US" sz="3200" kern="0" smtClean="0">
              <a:latin typeface="Times New Roman" pitchFamily="18" charset="0"/>
              <a:cs typeface="Times New Roman" pitchFamily="18" charset="0"/>
            </a:endParaRPr>
          </a:p>
        </p:txBody>
      </p:sp>
      <p:sp>
        <p:nvSpPr>
          <p:cNvPr id="36" name="Rectangle 35"/>
          <p:cNvSpPr/>
          <p:nvPr/>
        </p:nvSpPr>
        <p:spPr>
          <a:xfrm>
            <a:off x="473835" y="1524000"/>
            <a:ext cx="4174365" cy="1077218"/>
          </a:xfrm>
          <a:prstGeom prst="rect">
            <a:avLst/>
          </a:prstGeom>
        </p:spPr>
        <p:txBody>
          <a:bodyPr wrap="square">
            <a:spAutoFit/>
          </a:bodyPr>
          <a:lstStyle/>
          <a:p>
            <a:pPr>
              <a:buFont typeface="Wingdings" pitchFamily="2" charset="2"/>
              <a:buChar char="v"/>
            </a:pPr>
            <a:r>
              <a:rPr lang="en-US" sz="3200" kern="0" smtClean="0">
                <a:latin typeface="Times New Roman" pitchFamily="18" charset="0"/>
                <a:cs typeface="Times New Roman" pitchFamily="18" charset="0"/>
              </a:rPr>
              <a:t>Sử dụng khéo léo, thuận lợi cho người đọc</a:t>
            </a:r>
            <a:endParaRPr lang="en-US" sz="3200"/>
          </a:p>
        </p:txBody>
      </p:sp>
      <p:sp>
        <p:nvSpPr>
          <p:cNvPr id="37" name="Rectangle 36"/>
          <p:cNvSpPr/>
          <p:nvPr/>
        </p:nvSpPr>
        <p:spPr>
          <a:xfrm>
            <a:off x="473835" y="3810000"/>
            <a:ext cx="4098165" cy="1569660"/>
          </a:xfrm>
          <a:prstGeom prst="rect">
            <a:avLst/>
          </a:prstGeom>
        </p:spPr>
        <p:txBody>
          <a:bodyPr wrap="square">
            <a:spAutoFit/>
          </a:bodyPr>
          <a:lstStyle/>
          <a:p>
            <a:pPr marL="0" lvl="1">
              <a:spcBef>
                <a:spcPct val="20000"/>
              </a:spcBef>
              <a:buClr>
                <a:schemeClr val="accent1"/>
              </a:buClr>
              <a:buFont typeface="Wingdings" pitchFamily="2" charset="2"/>
              <a:buChar char="v"/>
              <a:defRPr/>
            </a:pPr>
            <a:r>
              <a:rPr lang="en-US" sz="3200" kern="0" smtClean="0">
                <a:latin typeface="Times New Roman" pitchFamily="18" charset="0"/>
                <a:cs typeface="Times New Roman" pitchFamily="18" charset="0"/>
              </a:rPr>
              <a:t>Quá nhiều liên kết thực sự làm rối và loãng nội dung </a:t>
            </a:r>
          </a:p>
        </p:txBody>
      </p:sp>
      <p:sp>
        <p:nvSpPr>
          <p:cNvPr id="29"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Xây dựng - code</a:t>
            </a:r>
            <a:endParaRPr lang="en-US" sz="4000">
              <a:latin typeface="Arno Pro Smbd" pitchFamily="18" charset="0"/>
            </a:endParaRPr>
          </a:p>
        </p:txBody>
      </p:sp>
      <p:pic>
        <p:nvPicPr>
          <p:cNvPr id="22532" name="Picture 4" descr="http://webgiarehn.com/products/news_s37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365" y="3810000"/>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22533" name="Picture 5" descr="C:\Users\mrnhut\Desktop\backlin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238250"/>
            <a:ext cx="3048794"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6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1000"/>
                                        <p:tgtEl>
                                          <p:spTgt spid="36"/>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linds(horizontal)">
                                      <p:cBhvr>
                                        <p:cTn id="11"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304800" y="914400"/>
            <a:ext cx="64008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 Kiểm thử</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Kiểm tra trên nhiều trình duyệt</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Kiểm tra trên nhiều loại mạng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Kiểm tra tốc độ</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Kiểm tra các liên kết</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Thử các lỗi bảo mật</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a:t>
            </a:r>
          </a:p>
        </p:txBody>
      </p:sp>
      <p:pic>
        <p:nvPicPr>
          <p:cNvPr id="21507" name="Picture 3"/>
          <p:cNvPicPr>
            <a:picLocks noChangeAspect="1" noChangeArrowheads="1"/>
          </p:cNvPicPr>
          <p:nvPr/>
        </p:nvPicPr>
        <p:blipFill>
          <a:blip r:embed="rId2"/>
          <a:srcRect/>
          <a:stretch>
            <a:fillRect/>
          </a:stretch>
        </p:blipFill>
        <p:spPr bwMode="auto">
          <a:xfrm>
            <a:off x="4343400" y="4419600"/>
            <a:ext cx="2638425" cy="1733550"/>
          </a:xfrm>
          <a:prstGeom prst="rect">
            <a:avLst/>
          </a:prstGeom>
          <a:ln>
            <a:noFill/>
          </a:ln>
          <a:effectLst>
            <a:outerShdw blurRad="190500" algn="tl" rotWithShape="0">
              <a:srgbClr val="000000">
                <a:alpha val="70000"/>
              </a:srgbClr>
            </a:outerShdw>
          </a:effectLst>
        </p:spPr>
      </p:pic>
      <p:pic>
        <p:nvPicPr>
          <p:cNvPr id="21508" name="Picture 4"/>
          <p:cNvPicPr>
            <a:picLocks noChangeAspect="1" noChangeArrowheads="1"/>
          </p:cNvPicPr>
          <p:nvPr/>
        </p:nvPicPr>
        <p:blipFill>
          <a:blip r:embed="rId3"/>
          <a:srcRect/>
          <a:stretch>
            <a:fillRect/>
          </a:stretch>
        </p:blipFill>
        <p:spPr bwMode="auto">
          <a:xfrm>
            <a:off x="6172200" y="2514600"/>
            <a:ext cx="2466975" cy="1847850"/>
          </a:xfrm>
          <a:prstGeom prst="rect">
            <a:avLst/>
          </a:prstGeom>
          <a:ln>
            <a:noFill/>
          </a:ln>
          <a:effectLst>
            <a:outerShdw blurRad="190500" algn="tl" rotWithShape="0">
              <a:srgbClr val="000000">
                <a:alpha val="70000"/>
              </a:srgbClr>
            </a:outerShdw>
          </a:effectLst>
        </p:spPr>
      </p:pic>
      <p:sp>
        <p:nvSpPr>
          <p:cNvPr id="5" name="Rectangle 2"/>
          <p:cNvSpPr>
            <a:spLocks noGrp="1" noChangeArrowheads="1"/>
          </p:cNvSpPr>
          <p:nvPr>
            <p:ph type="title"/>
          </p:nvPr>
        </p:nvSpPr>
        <p:spPr>
          <a:xfrm>
            <a:off x="457200" y="198438"/>
            <a:ext cx="8229600" cy="563562"/>
          </a:xfrm>
        </p:spPr>
        <p:txBody>
          <a:bodyPr/>
          <a:lstStyle/>
          <a:p>
            <a:pPr marL="571500" indent="-571500">
              <a:buFont typeface="Wingdings" pitchFamily="2" charset="2"/>
              <a:buChar char="Ø"/>
            </a:pPr>
            <a:r>
              <a:rPr lang="en-US" sz="4000" smtClean="0">
                <a:latin typeface="Arno Pro Smbd" pitchFamily="18" charset="0"/>
              </a:rPr>
              <a:t>Kiểm thử</a:t>
            </a:r>
            <a:endParaRPr lang="en-US" sz="4000">
              <a:latin typeface="Arno Pro Smbd" pitchFamily="18" charset="0"/>
            </a:endParaRPr>
          </a:p>
        </p:txBody>
      </p:sp>
    </p:spTree>
    <p:extLst>
      <p:ext uri="{BB962C8B-B14F-4D97-AF65-F5344CB8AC3E}">
        <p14:creationId xmlns:p14="http://schemas.microsoft.com/office/powerpoint/2010/main" val="61994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1000"/>
                                        <p:tgtEl>
                                          <p:spTgt spid="6">
                                            <p:txEl>
                                              <p:pRg st="0" end="0"/>
                                            </p:txEl>
                                          </p:spTgt>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1000"/>
                                        <p:tgtEl>
                                          <p:spTgt spid="6">
                                            <p:txEl>
                                              <p:pRg st="1" end="1"/>
                                            </p:txEl>
                                          </p:spTgt>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1000"/>
                                        <p:tgtEl>
                                          <p:spTgt spid="6">
                                            <p:txEl>
                                              <p:pRg st="2" end="2"/>
                                            </p:txEl>
                                          </p:spTgt>
                                        </p:tgtEl>
                                      </p:cBhvr>
                                    </p:animEffect>
                                  </p:childTnLst>
                                </p:cTn>
                              </p:par>
                            </p:childTnLst>
                          </p:cTn>
                        </p:par>
                        <p:par>
                          <p:cTn id="16" fill="hold">
                            <p:stCondLst>
                              <p:cond delay="300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1000"/>
                                        <p:tgtEl>
                                          <p:spTgt spid="6">
                                            <p:txEl>
                                              <p:pRg st="3" end="3"/>
                                            </p:txEl>
                                          </p:spTgt>
                                        </p:tgtEl>
                                      </p:cBhvr>
                                    </p:animEffect>
                                  </p:childTnLst>
                                </p:cTn>
                              </p:par>
                            </p:childTnLst>
                          </p:cTn>
                        </p:par>
                        <p:par>
                          <p:cTn id="20" fill="hold">
                            <p:stCondLst>
                              <p:cond delay="4000"/>
                            </p:stCondLst>
                            <p:childTnLst>
                              <p:par>
                                <p:cTn id="21" presetID="3" presetClass="entr" presetSubtype="1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1000"/>
                                        <p:tgtEl>
                                          <p:spTgt spid="6">
                                            <p:txEl>
                                              <p:pRg st="4" end="4"/>
                                            </p:txEl>
                                          </p:spTgt>
                                        </p:tgtEl>
                                      </p:cBhvr>
                                    </p:animEffect>
                                  </p:childTnLst>
                                </p:cTn>
                              </p:par>
                            </p:childTnLst>
                          </p:cTn>
                        </p:par>
                        <p:par>
                          <p:cTn id="24" fill="hold">
                            <p:stCondLst>
                              <p:cond delay="5000"/>
                            </p:stCondLst>
                            <p:childTnLst>
                              <p:par>
                                <p:cTn id="25" presetID="3" presetClass="entr" presetSubtype="10"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linds(horizontal)">
                                      <p:cBhvr>
                                        <p:cTn id="27" dur="1000"/>
                                        <p:tgtEl>
                                          <p:spTgt spid="6">
                                            <p:txEl>
                                              <p:pRg st="5" end="5"/>
                                            </p:txEl>
                                          </p:spTgt>
                                        </p:tgtEl>
                                      </p:cBhvr>
                                    </p:animEffect>
                                  </p:childTnLst>
                                </p:cTn>
                              </p:par>
                            </p:childTnLst>
                          </p:cTn>
                        </p:par>
                        <p:par>
                          <p:cTn id="28" fill="hold">
                            <p:stCondLst>
                              <p:cond delay="6000"/>
                            </p:stCondLst>
                            <p:childTnLst>
                              <p:par>
                                <p:cTn id="29" presetID="3" presetClass="entr" presetSubtype="10" fill="hold"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1000"/>
                                        <p:tgtEl>
                                          <p:spTgt spid="6">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1508"/>
                                        </p:tgtEl>
                                        <p:attrNameLst>
                                          <p:attrName>style.visibility</p:attrName>
                                        </p:attrNameLst>
                                      </p:cBhvr>
                                      <p:to>
                                        <p:strVal val="visible"/>
                                      </p:to>
                                    </p:set>
                                    <p:animEffect transition="in" filter="blinds(horizontal)">
                                      <p:cBhvr>
                                        <p:cTn id="34" dur="1000"/>
                                        <p:tgtEl>
                                          <p:spTgt spid="21508"/>
                                        </p:tgtEl>
                                      </p:cBhvr>
                                    </p:animEffect>
                                  </p:childTnLst>
                                </p:cTn>
                              </p:par>
                              <p:par>
                                <p:cTn id="35" presetID="3" presetClass="entr" presetSubtype="10" fill="hold" nodeType="withEffect">
                                  <p:stCondLst>
                                    <p:cond delay="0"/>
                                  </p:stCondLst>
                                  <p:childTnLst>
                                    <p:set>
                                      <p:cBhvr>
                                        <p:cTn id="36" dur="1" fill="hold">
                                          <p:stCondLst>
                                            <p:cond delay="0"/>
                                          </p:stCondLst>
                                        </p:cTn>
                                        <p:tgtEl>
                                          <p:spTgt spid="21507"/>
                                        </p:tgtEl>
                                        <p:attrNameLst>
                                          <p:attrName>style.visibility</p:attrName>
                                        </p:attrNameLst>
                                      </p:cBhvr>
                                      <p:to>
                                        <p:strVal val="visible"/>
                                      </p:to>
                                    </p:set>
                                    <p:animEffect transition="in" filter="blinds(horizontal)">
                                      <p:cBhvr>
                                        <p:cTn id="37" dur="10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Lưu ý khi thiết kế trang chủ</a:t>
            </a:r>
            <a:endParaRPr lang="en-US"/>
          </a:p>
        </p:txBody>
      </p:sp>
      <p:grpSp>
        <p:nvGrpSpPr>
          <p:cNvPr id="6" name="Group 56"/>
          <p:cNvGrpSpPr>
            <a:grpSpLocks/>
          </p:cNvGrpSpPr>
          <p:nvPr/>
        </p:nvGrpSpPr>
        <p:grpSpPr bwMode="auto">
          <a:xfrm rot="1756127">
            <a:off x="1888090" y="2635819"/>
            <a:ext cx="3665538" cy="569913"/>
            <a:chOff x="1248" y="1217"/>
            <a:chExt cx="2309" cy="359"/>
          </a:xfrm>
        </p:grpSpPr>
        <p:grpSp>
          <p:nvGrpSpPr>
            <p:cNvPr id="7" name="Group 48"/>
            <p:cNvGrpSpPr>
              <a:grpSpLocks/>
            </p:cNvGrpSpPr>
            <p:nvPr/>
          </p:nvGrpSpPr>
          <p:grpSpPr bwMode="auto">
            <a:xfrm>
              <a:off x="1248" y="1217"/>
              <a:ext cx="2309" cy="359"/>
              <a:chOff x="1243" y="1217"/>
              <a:chExt cx="2309" cy="359"/>
            </a:xfrm>
          </p:grpSpPr>
          <p:sp>
            <p:nvSpPr>
              <p:cNvPr id="9" name="Oval 4"/>
              <p:cNvSpPr>
                <a:spLocks noChangeArrowheads="1"/>
              </p:cNvSpPr>
              <p:nvPr/>
            </p:nvSpPr>
            <p:spPr bwMode="gray">
              <a:xfrm rot="19107782">
                <a:off x="1243" y="1217"/>
                <a:ext cx="2297" cy="327"/>
              </a:xfrm>
              <a:prstGeom prst="ellipse">
                <a:avLst/>
              </a:prstGeom>
              <a:gradFill rotWithShape="1">
                <a:gsLst>
                  <a:gs pos="0">
                    <a:srgbClr val="4CCAE8">
                      <a:gamma/>
                      <a:tint val="0"/>
                      <a:invGamma/>
                    </a:srgbClr>
                  </a:gs>
                  <a:gs pos="50000">
                    <a:srgbClr val="4CCAE8"/>
                  </a:gs>
                  <a:gs pos="100000">
                    <a:srgbClr val="4CCAE8">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10" name="Oval 5"/>
              <p:cNvSpPr>
                <a:spLocks noChangeArrowheads="1"/>
              </p:cNvSpPr>
              <p:nvPr/>
            </p:nvSpPr>
            <p:spPr bwMode="gray">
              <a:xfrm rot="19107782">
                <a:off x="1248" y="1225"/>
                <a:ext cx="2304" cy="327"/>
              </a:xfrm>
              <a:prstGeom prst="ellipse">
                <a:avLst/>
              </a:prstGeom>
              <a:gradFill rotWithShape="1">
                <a:gsLst>
                  <a:gs pos="0">
                    <a:srgbClr val="4CCAE8">
                      <a:alpha val="32001"/>
                    </a:srgbClr>
                  </a:gs>
                  <a:gs pos="100000">
                    <a:srgbClr val="4CCAE8">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11" name="Oval 6"/>
              <p:cNvSpPr>
                <a:spLocks noChangeArrowheads="1"/>
              </p:cNvSpPr>
              <p:nvPr/>
            </p:nvSpPr>
            <p:spPr bwMode="gray">
              <a:xfrm rot="-2492218">
                <a:off x="1248" y="1248"/>
                <a:ext cx="2254" cy="328"/>
              </a:xfrm>
              <a:prstGeom prst="ellipse">
                <a:avLst/>
              </a:prstGeom>
              <a:gradFill rotWithShape="1">
                <a:gsLst>
                  <a:gs pos="0">
                    <a:srgbClr val="4CCAE8">
                      <a:gamma/>
                      <a:shade val="54118"/>
                      <a:invGamma/>
                    </a:srgbClr>
                  </a:gs>
                  <a:gs pos="50000">
                    <a:srgbClr val="4CCAE8"/>
                  </a:gs>
                  <a:gs pos="100000">
                    <a:srgbClr val="4CCAE8">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12" name="Oval 7"/>
              <p:cNvSpPr>
                <a:spLocks noChangeArrowheads="1"/>
              </p:cNvSpPr>
              <p:nvPr/>
            </p:nvSpPr>
            <p:spPr bwMode="gray">
              <a:xfrm rot="-2492218">
                <a:off x="1248" y="1248"/>
                <a:ext cx="2254" cy="328"/>
              </a:xfrm>
              <a:prstGeom prst="ellipse">
                <a:avLst/>
              </a:prstGeom>
              <a:gradFill rotWithShape="1">
                <a:gsLst>
                  <a:gs pos="0">
                    <a:srgbClr val="4CCAE8">
                      <a:gamma/>
                      <a:shade val="63529"/>
                      <a:invGamma/>
                    </a:srgbClr>
                  </a:gs>
                  <a:gs pos="100000">
                    <a:srgbClr val="4CCAE8">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grpSp>
        <p:sp>
          <p:nvSpPr>
            <p:cNvPr id="8" name="Text Box 8"/>
            <p:cNvSpPr txBox="1">
              <a:spLocks noChangeArrowheads="1"/>
            </p:cNvSpPr>
            <p:nvPr/>
          </p:nvSpPr>
          <p:spPr bwMode="gray">
            <a:xfrm rot="19178242">
              <a:off x="1617" y="1274"/>
              <a:ext cx="154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smtClean="0">
                  <a:solidFill>
                    <a:schemeClr val="tx1">
                      <a:lumMod val="50000"/>
                    </a:schemeClr>
                  </a:solidFill>
                </a:rPr>
                <a:t>Thu hút khách hàng</a:t>
              </a:r>
              <a:endParaRPr lang="en-US" sz="2000">
                <a:solidFill>
                  <a:schemeClr val="tx1">
                    <a:lumMod val="50000"/>
                  </a:schemeClr>
                </a:solidFill>
              </a:endParaRPr>
            </a:p>
          </p:txBody>
        </p:sp>
      </p:grpSp>
      <p:grpSp>
        <p:nvGrpSpPr>
          <p:cNvPr id="13" name="Group 50"/>
          <p:cNvGrpSpPr>
            <a:grpSpLocks/>
          </p:cNvGrpSpPr>
          <p:nvPr/>
        </p:nvGrpSpPr>
        <p:grpSpPr bwMode="auto">
          <a:xfrm rot="1538748">
            <a:off x="2251206" y="3438003"/>
            <a:ext cx="3816350" cy="561975"/>
            <a:chOff x="1724" y="1651"/>
            <a:chExt cx="2404" cy="354"/>
          </a:xfrm>
        </p:grpSpPr>
        <p:grpSp>
          <p:nvGrpSpPr>
            <p:cNvPr id="14" name="Group 49"/>
            <p:cNvGrpSpPr>
              <a:grpSpLocks/>
            </p:cNvGrpSpPr>
            <p:nvPr/>
          </p:nvGrpSpPr>
          <p:grpSpPr bwMode="auto">
            <a:xfrm>
              <a:off x="1724" y="1651"/>
              <a:ext cx="2404" cy="354"/>
              <a:chOff x="1724" y="1651"/>
              <a:chExt cx="2404" cy="354"/>
            </a:xfrm>
          </p:grpSpPr>
          <p:sp>
            <p:nvSpPr>
              <p:cNvPr id="16" name="Oval 10"/>
              <p:cNvSpPr>
                <a:spLocks noChangeArrowheads="1"/>
              </p:cNvSpPr>
              <p:nvPr/>
            </p:nvSpPr>
            <p:spPr bwMode="gray">
              <a:xfrm rot="19813299">
                <a:off x="1724" y="1651"/>
                <a:ext cx="2393" cy="327"/>
              </a:xfrm>
              <a:prstGeom prst="ellipse">
                <a:avLst/>
              </a:prstGeom>
              <a:gradFill rotWithShape="1">
                <a:gsLst>
                  <a:gs pos="0">
                    <a:srgbClr val="B296F2">
                      <a:gamma/>
                      <a:tint val="0"/>
                      <a:invGamma/>
                    </a:srgbClr>
                  </a:gs>
                  <a:gs pos="50000">
                    <a:srgbClr val="B296F2"/>
                  </a:gs>
                  <a:gs pos="100000">
                    <a:srgbClr val="B296F2">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17" name="Oval 11"/>
              <p:cNvSpPr>
                <a:spLocks noChangeArrowheads="1"/>
              </p:cNvSpPr>
              <p:nvPr/>
            </p:nvSpPr>
            <p:spPr bwMode="gray">
              <a:xfrm rot="19813299">
                <a:off x="1728" y="1663"/>
                <a:ext cx="2400" cy="327"/>
              </a:xfrm>
              <a:prstGeom prst="ellipse">
                <a:avLst/>
              </a:prstGeom>
              <a:gradFill rotWithShape="1">
                <a:gsLst>
                  <a:gs pos="0">
                    <a:srgbClr val="B296F2">
                      <a:alpha val="32001"/>
                    </a:srgbClr>
                  </a:gs>
                  <a:gs pos="100000">
                    <a:srgbClr val="B296F2">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18" name="Oval 12"/>
              <p:cNvSpPr>
                <a:spLocks noChangeArrowheads="1"/>
              </p:cNvSpPr>
              <p:nvPr/>
            </p:nvSpPr>
            <p:spPr bwMode="gray">
              <a:xfrm rot="-1786701">
                <a:off x="1728" y="1659"/>
                <a:ext cx="2348" cy="328"/>
              </a:xfrm>
              <a:prstGeom prst="ellipse">
                <a:avLst/>
              </a:prstGeom>
              <a:gradFill rotWithShape="1">
                <a:gsLst>
                  <a:gs pos="0">
                    <a:srgbClr val="B296F2">
                      <a:gamma/>
                      <a:shade val="54118"/>
                      <a:invGamma/>
                    </a:srgbClr>
                  </a:gs>
                  <a:gs pos="50000">
                    <a:srgbClr val="B296F2"/>
                  </a:gs>
                  <a:gs pos="100000">
                    <a:srgbClr val="B296F2">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19" name="Oval 13"/>
              <p:cNvSpPr>
                <a:spLocks noChangeArrowheads="1"/>
              </p:cNvSpPr>
              <p:nvPr/>
            </p:nvSpPr>
            <p:spPr bwMode="gray">
              <a:xfrm rot="-1786701">
                <a:off x="1746" y="1677"/>
                <a:ext cx="2348" cy="328"/>
              </a:xfrm>
              <a:prstGeom prst="ellipse">
                <a:avLst/>
              </a:prstGeom>
              <a:gradFill rotWithShape="1">
                <a:gsLst>
                  <a:gs pos="0">
                    <a:srgbClr val="B296F2">
                      <a:gamma/>
                      <a:shade val="63529"/>
                      <a:invGamma/>
                    </a:srgbClr>
                  </a:gs>
                  <a:gs pos="100000">
                    <a:srgbClr val="B296F2">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grpSp>
        <p:sp>
          <p:nvSpPr>
            <p:cNvPr id="15" name="Text Box 29"/>
            <p:cNvSpPr txBox="1">
              <a:spLocks noChangeArrowheads="1"/>
            </p:cNvSpPr>
            <p:nvPr/>
          </p:nvSpPr>
          <p:spPr bwMode="gray">
            <a:xfrm rot="19782471">
              <a:off x="1781" y="1730"/>
              <a:ext cx="21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smtClean="0">
                  <a:solidFill>
                    <a:schemeClr val="tx1">
                      <a:lumMod val="50000"/>
                    </a:schemeClr>
                  </a:solidFill>
                </a:rPr>
                <a:t>Thông tin ngắn gọn đơn giản</a:t>
              </a:r>
              <a:endParaRPr lang="en-US" sz="2000">
                <a:solidFill>
                  <a:schemeClr val="tx1">
                    <a:lumMod val="50000"/>
                  </a:schemeClr>
                </a:solidFill>
              </a:endParaRPr>
            </a:p>
          </p:txBody>
        </p:sp>
      </p:grpSp>
      <p:grpSp>
        <p:nvGrpSpPr>
          <p:cNvPr id="32" name="Group 57"/>
          <p:cNvGrpSpPr>
            <a:grpSpLocks/>
          </p:cNvGrpSpPr>
          <p:nvPr/>
        </p:nvGrpSpPr>
        <p:grpSpPr bwMode="auto">
          <a:xfrm rot="2521128">
            <a:off x="2433008" y="4295985"/>
            <a:ext cx="3665538" cy="569913"/>
            <a:chOff x="1248" y="1217"/>
            <a:chExt cx="2309" cy="359"/>
          </a:xfrm>
        </p:grpSpPr>
        <p:grpSp>
          <p:nvGrpSpPr>
            <p:cNvPr id="33" name="Group 58"/>
            <p:cNvGrpSpPr>
              <a:grpSpLocks/>
            </p:cNvGrpSpPr>
            <p:nvPr/>
          </p:nvGrpSpPr>
          <p:grpSpPr bwMode="auto">
            <a:xfrm>
              <a:off x="1248" y="1217"/>
              <a:ext cx="2309" cy="359"/>
              <a:chOff x="1243" y="1217"/>
              <a:chExt cx="2309" cy="359"/>
            </a:xfrm>
          </p:grpSpPr>
          <p:sp>
            <p:nvSpPr>
              <p:cNvPr id="35" name="Oval 59"/>
              <p:cNvSpPr>
                <a:spLocks noChangeArrowheads="1"/>
              </p:cNvSpPr>
              <p:nvPr/>
            </p:nvSpPr>
            <p:spPr bwMode="gray">
              <a:xfrm rot="19107782">
                <a:off x="1243" y="1217"/>
                <a:ext cx="2297" cy="327"/>
              </a:xfrm>
              <a:prstGeom prst="ellipse">
                <a:avLst/>
              </a:prstGeom>
              <a:gradFill rotWithShape="1">
                <a:gsLst>
                  <a:gs pos="0">
                    <a:srgbClr val="4CCAE8">
                      <a:gamma/>
                      <a:tint val="0"/>
                      <a:invGamma/>
                    </a:srgbClr>
                  </a:gs>
                  <a:gs pos="50000">
                    <a:srgbClr val="4CCAE8"/>
                  </a:gs>
                  <a:gs pos="100000">
                    <a:srgbClr val="4CCAE8">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36" name="Oval 60"/>
              <p:cNvSpPr>
                <a:spLocks noChangeArrowheads="1"/>
              </p:cNvSpPr>
              <p:nvPr/>
            </p:nvSpPr>
            <p:spPr bwMode="gray">
              <a:xfrm rot="19107782">
                <a:off x="1248" y="1225"/>
                <a:ext cx="2304" cy="327"/>
              </a:xfrm>
              <a:prstGeom prst="ellipse">
                <a:avLst/>
              </a:prstGeom>
              <a:gradFill rotWithShape="1">
                <a:gsLst>
                  <a:gs pos="0">
                    <a:srgbClr val="4CCAE8">
                      <a:alpha val="32001"/>
                    </a:srgbClr>
                  </a:gs>
                  <a:gs pos="100000">
                    <a:srgbClr val="4CCAE8">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37" name="Oval 61"/>
              <p:cNvSpPr>
                <a:spLocks noChangeArrowheads="1"/>
              </p:cNvSpPr>
              <p:nvPr/>
            </p:nvSpPr>
            <p:spPr bwMode="gray">
              <a:xfrm rot="-2492218">
                <a:off x="1248" y="1248"/>
                <a:ext cx="2254" cy="328"/>
              </a:xfrm>
              <a:prstGeom prst="ellipse">
                <a:avLst/>
              </a:prstGeom>
              <a:gradFill rotWithShape="1">
                <a:gsLst>
                  <a:gs pos="0">
                    <a:srgbClr val="4CCAE8">
                      <a:gamma/>
                      <a:shade val="54118"/>
                      <a:invGamma/>
                    </a:srgbClr>
                  </a:gs>
                  <a:gs pos="50000">
                    <a:srgbClr val="4CCAE8"/>
                  </a:gs>
                  <a:gs pos="100000">
                    <a:srgbClr val="4CCAE8">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38" name="Oval 62"/>
              <p:cNvSpPr>
                <a:spLocks noChangeArrowheads="1"/>
              </p:cNvSpPr>
              <p:nvPr/>
            </p:nvSpPr>
            <p:spPr bwMode="gray">
              <a:xfrm rot="-2492218">
                <a:off x="1248" y="1248"/>
                <a:ext cx="2254" cy="328"/>
              </a:xfrm>
              <a:prstGeom prst="ellipse">
                <a:avLst/>
              </a:prstGeom>
              <a:gradFill rotWithShape="1">
                <a:gsLst>
                  <a:gs pos="0">
                    <a:srgbClr val="4CCAE8">
                      <a:gamma/>
                      <a:shade val="63529"/>
                      <a:invGamma/>
                    </a:srgbClr>
                  </a:gs>
                  <a:gs pos="100000">
                    <a:srgbClr val="4CCAE8">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grpSp>
        <p:sp>
          <p:nvSpPr>
            <p:cNvPr id="34" name="Text Box 63"/>
            <p:cNvSpPr txBox="1">
              <a:spLocks noChangeArrowheads="1"/>
            </p:cNvSpPr>
            <p:nvPr/>
          </p:nvSpPr>
          <p:spPr bwMode="gray">
            <a:xfrm rot="19178242">
              <a:off x="1745" y="1274"/>
              <a:ext cx="12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smtClean="0">
                  <a:solidFill>
                    <a:schemeClr val="tx1">
                      <a:lumMod val="50000"/>
                    </a:schemeClr>
                  </a:solidFill>
                </a:rPr>
                <a:t>Chỉ dẫn truy cập</a:t>
              </a:r>
              <a:endParaRPr lang="en-US" sz="2000">
                <a:solidFill>
                  <a:schemeClr val="tx1">
                    <a:lumMod val="50000"/>
                  </a:schemeClr>
                </a:solidFill>
              </a:endParaRPr>
            </a:p>
          </p:txBody>
        </p:sp>
      </p:grpSp>
      <p:grpSp>
        <p:nvGrpSpPr>
          <p:cNvPr id="39" name="Group 64"/>
          <p:cNvGrpSpPr>
            <a:grpSpLocks/>
          </p:cNvGrpSpPr>
          <p:nvPr/>
        </p:nvGrpSpPr>
        <p:grpSpPr bwMode="auto">
          <a:xfrm rot="2236092">
            <a:off x="2353371" y="5158192"/>
            <a:ext cx="3816350" cy="561975"/>
            <a:chOff x="1724" y="1651"/>
            <a:chExt cx="2404" cy="354"/>
          </a:xfrm>
        </p:grpSpPr>
        <p:grpSp>
          <p:nvGrpSpPr>
            <p:cNvPr id="40" name="Group 65"/>
            <p:cNvGrpSpPr>
              <a:grpSpLocks/>
            </p:cNvGrpSpPr>
            <p:nvPr/>
          </p:nvGrpSpPr>
          <p:grpSpPr bwMode="auto">
            <a:xfrm>
              <a:off x="1724" y="1651"/>
              <a:ext cx="2404" cy="354"/>
              <a:chOff x="1724" y="1651"/>
              <a:chExt cx="2404" cy="354"/>
            </a:xfrm>
          </p:grpSpPr>
          <p:sp>
            <p:nvSpPr>
              <p:cNvPr id="42" name="Oval 66"/>
              <p:cNvSpPr>
                <a:spLocks noChangeArrowheads="1"/>
              </p:cNvSpPr>
              <p:nvPr/>
            </p:nvSpPr>
            <p:spPr bwMode="gray">
              <a:xfrm rot="19813299">
                <a:off x="1724" y="1651"/>
                <a:ext cx="2393" cy="327"/>
              </a:xfrm>
              <a:prstGeom prst="ellipse">
                <a:avLst/>
              </a:prstGeom>
              <a:gradFill rotWithShape="1">
                <a:gsLst>
                  <a:gs pos="0">
                    <a:srgbClr val="B296F2">
                      <a:gamma/>
                      <a:tint val="0"/>
                      <a:invGamma/>
                    </a:srgbClr>
                  </a:gs>
                  <a:gs pos="50000">
                    <a:srgbClr val="B296F2"/>
                  </a:gs>
                  <a:gs pos="100000">
                    <a:srgbClr val="B296F2">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43" name="Oval 67"/>
              <p:cNvSpPr>
                <a:spLocks noChangeArrowheads="1"/>
              </p:cNvSpPr>
              <p:nvPr/>
            </p:nvSpPr>
            <p:spPr bwMode="gray">
              <a:xfrm rot="19813299">
                <a:off x="1728" y="1663"/>
                <a:ext cx="2400" cy="327"/>
              </a:xfrm>
              <a:prstGeom prst="ellipse">
                <a:avLst/>
              </a:prstGeom>
              <a:gradFill rotWithShape="1">
                <a:gsLst>
                  <a:gs pos="0">
                    <a:srgbClr val="B296F2">
                      <a:alpha val="32001"/>
                    </a:srgbClr>
                  </a:gs>
                  <a:gs pos="100000">
                    <a:srgbClr val="B296F2">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44" name="Oval 68"/>
              <p:cNvSpPr>
                <a:spLocks noChangeArrowheads="1"/>
              </p:cNvSpPr>
              <p:nvPr/>
            </p:nvSpPr>
            <p:spPr bwMode="gray">
              <a:xfrm rot="-1786701">
                <a:off x="1728" y="1659"/>
                <a:ext cx="2348" cy="328"/>
              </a:xfrm>
              <a:prstGeom prst="ellipse">
                <a:avLst/>
              </a:prstGeom>
              <a:gradFill rotWithShape="1">
                <a:gsLst>
                  <a:gs pos="0">
                    <a:srgbClr val="B296F2">
                      <a:gamma/>
                      <a:shade val="54118"/>
                      <a:invGamma/>
                    </a:srgbClr>
                  </a:gs>
                  <a:gs pos="50000">
                    <a:srgbClr val="B296F2"/>
                  </a:gs>
                  <a:gs pos="100000">
                    <a:srgbClr val="B296F2">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45" name="Oval 69"/>
              <p:cNvSpPr>
                <a:spLocks noChangeArrowheads="1"/>
              </p:cNvSpPr>
              <p:nvPr/>
            </p:nvSpPr>
            <p:spPr bwMode="gray">
              <a:xfrm rot="-1786701">
                <a:off x="1746" y="1677"/>
                <a:ext cx="2348" cy="328"/>
              </a:xfrm>
              <a:prstGeom prst="ellipse">
                <a:avLst/>
              </a:prstGeom>
              <a:gradFill rotWithShape="1">
                <a:gsLst>
                  <a:gs pos="0">
                    <a:srgbClr val="B296F2">
                      <a:gamma/>
                      <a:shade val="63529"/>
                      <a:invGamma/>
                    </a:srgbClr>
                  </a:gs>
                  <a:gs pos="100000">
                    <a:srgbClr val="B296F2">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grpSp>
        <p:sp>
          <p:nvSpPr>
            <p:cNvPr id="41" name="Text Box 70"/>
            <p:cNvSpPr txBox="1">
              <a:spLocks noChangeArrowheads="1"/>
            </p:cNvSpPr>
            <p:nvPr/>
          </p:nvSpPr>
          <p:spPr bwMode="gray">
            <a:xfrm rot="19782471">
              <a:off x="1728" y="1745"/>
              <a:ext cx="23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smtClean="0">
                  <a:solidFill>
                    <a:schemeClr val="tx1">
                      <a:lumMod val="50000"/>
                    </a:schemeClr>
                  </a:solidFill>
                </a:rPr>
                <a:t>Xây dựng niềm tin khách hàng</a:t>
              </a:r>
              <a:endParaRPr lang="en-US" sz="2000">
                <a:solidFill>
                  <a:schemeClr val="tx1">
                    <a:lumMod val="50000"/>
                  </a:schemeClr>
                </a:solidFill>
              </a:endParaRPr>
            </a:p>
          </p:txBody>
        </p:sp>
      </p:grpSp>
      <p:pic>
        <p:nvPicPr>
          <p:cNvPr id="46" name="Picture 2" descr="http://www.thegioichu.com/DesktopModules/IntroPage/Puck/trangch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4" y="3429000"/>
            <a:ext cx="2074014" cy="20740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066800"/>
            <a:ext cx="8610600" cy="1200329"/>
          </a:xfrm>
          <a:prstGeom prst="rect">
            <a:avLst/>
          </a:prstGeom>
        </p:spPr>
        <p:txBody>
          <a:bodyPr wrap="square">
            <a:spAutoFit/>
          </a:bodyPr>
          <a:lstStyle/>
          <a:p>
            <a:r>
              <a:rPr lang="vi-VN" sz="2400" b="1" smtClean="0"/>
              <a:t>Một </a:t>
            </a:r>
            <a:r>
              <a:rPr lang="vi-VN" sz="2400" b="1"/>
              <a:t>trang chủ đẹp, hấp dẫn, độc đáo sẽ thu hút khách hàng truy cập không chỉ một lần mà sẽ thường xuyên truy cập trở lại để tìm kiếm thông tin hay sản </a:t>
            </a:r>
            <a:r>
              <a:rPr lang="vi-VN" sz="2400" b="1" smtClean="0"/>
              <a:t>phẩm</a:t>
            </a:r>
            <a:r>
              <a:rPr lang="en-US" sz="2400" b="1" smtClean="0"/>
              <a:t>.</a:t>
            </a:r>
            <a:endParaRPr lang="en-US" sz="2400" b="1"/>
          </a:p>
        </p:txBody>
      </p:sp>
      <p:grpSp>
        <p:nvGrpSpPr>
          <p:cNvPr id="48" name="Group 56"/>
          <p:cNvGrpSpPr>
            <a:grpSpLocks/>
          </p:cNvGrpSpPr>
          <p:nvPr/>
        </p:nvGrpSpPr>
        <p:grpSpPr bwMode="auto">
          <a:xfrm rot="3123499">
            <a:off x="1671124" y="5813771"/>
            <a:ext cx="3665538" cy="569913"/>
            <a:chOff x="1248" y="1217"/>
            <a:chExt cx="2309" cy="359"/>
          </a:xfrm>
        </p:grpSpPr>
        <p:grpSp>
          <p:nvGrpSpPr>
            <p:cNvPr id="49" name="Group 48"/>
            <p:cNvGrpSpPr>
              <a:grpSpLocks/>
            </p:cNvGrpSpPr>
            <p:nvPr/>
          </p:nvGrpSpPr>
          <p:grpSpPr bwMode="auto">
            <a:xfrm>
              <a:off x="1248" y="1217"/>
              <a:ext cx="2309" cy="359"/>
              <a:chOff x="1243" y="1217"/>
              <a:chExt cx="2309" cy="359"/>
            </a:xfrm>
          </p:grpSpPr>
          <p:sp>
            <p:nvSpPr>
              <p:cNvPr id="51" name="Oval 4"/>
              <p:cNvSpPr>
                <a:spLocks noChangeArrowheads="1"/>
              </p:cNvSpPr>
              <p:nvPr/>
            </p:nvSpPr>
            <p:spPr bwMode="gray">
              <a:xfrm rot="19107782">
                <a:off x="1243" y="1217"/>
                <a:ext cx="2297" cy="327"/>
              </a:xfrm>
              <a:prstGeom prst="ellipse">
                <a:avLst/>
              </a:prstGeom>
              <a:gradFill rotWithShape="1">
                <a:gsLst>
                  <a:gs pos="0">
                    <a:srgbClr val="4CCAE8">
                      <a:gamma/>
                      <a:tint val="0"/>
                      <a:invGamma/>
                    </a:srgbClr>
                  </a:gs>
                  <a:gs pos="50000">
                    <a:srgbClr val="4CCAE8"/>
                  </a:gs>
                  <a:gs pos="100000">
                    <a:srgbClr val="4CCAE8">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52" name="Oval 5"/>
              <p:cNvSpPr>
                <a:spLocks noChangeArrowheads="1"/>
              </p:cNvSpPr>
              <p:nvPr/>
            </p:nvSpPr>
            <p:spPr bwMode="gray">
              <a:xfrm rot="19107782">
                <a:off x="1248" y="1225"/>
                <a:ext cx="2304" cy="327"/>
              </a:xfrm>
              <a:prstGeom prst="ellipse">
                <a:avLst/>
              </a:prstGeom>
              <a:gradFill rotWithShape="1">
                <a:gsLst>
                  <a:gs pos="0">
                    <a:srgbClr val="4CCAE8">
                      <a:alpha val="32001"/>
                    </a:srgbClr>
                  </a:gs>
                  <a:gs pos="100000">
                    <a:srgbClr val="4CCAE8">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53" name="Oval 6"/>
              <p:cNvSpPr>
                <a:spLocks noChangeArrowheads="1"/>
              </p:cNvSpPr>
              <p:nvPr/>
            </p:nvSpPr>
            <p:spPr bwMode="gray">
              <a:xfrm rot="-2492218">
                <a:off x="1248" y="1248"/>
                <a:ext cx="2254" cy="328"/>
              </a:xfrm>
              <a:prstGeom prst="ellipse">
                <a:avLst/>
              </a:prstGeom>
              <a:gradFill rotWithShape="1">
                <a:gsLst>
                  <a:gs pos="0">
                    <a:srgbClr val="4CCAE8">
                      <a:gamma/>
                      <a:shade val="54118"/>
                      <a:invGamma/>
                    </a:srgbClr>
                  </a:gs>
                  <a:gs pos="50000">
                    <a:srgbClr val="4CCAE8"/>
                  </a:gs>
                  <a:gs pos="100000">
                    <a:srgbClr val="4CCAE8">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sp>
            <p:nvSpPr>
              <p:cNvPr id="54" name="Oval 7"/>
              <p:cNvSpPr>
                <a:spLocks noChangeArrowheads="1"/>
              </p:cNvSpPr>
              <p:nvPr/>
            </p:nvSpPr>
            <p:spPr bwMode="gray">
              <a:xfrm rot="-2492218">
                <a:off x="1248" y="1248"/>
                <a:ext cx="2254" cy="328"/>
              </a:xfrm>
              <a:prstGeom prst="ellipse">
                <a:avLst/>
              </a:prstGeom>
              <a:gradFill rotWithShape="1">
                <a:gsLst>
                  <a:gs pos="0">
                    <a:srgbClr val="4CCAE8">
                      <a:gamma/>
                      <a:shade val="63529"/>
                      <a:invGamma/>
                    </a:srgbClr>
                  </a:gs>
                  <a:gs pos="100000">
                    <a:srgbClr val="4CCAE8">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solidFill>
                    <a:schemeClr val="tx1">
                      <a:lumMod val="50000"/>
                    </a:schemeClr>
                  </a:solidFill>
                </a:endParaRPr>
              </a:p>
            </p:txBody>
          </p:sp>
        </p:grpSp>
        <p:sp>
          <p:nvSpPr>
            <p:cNvPr id="50" name="Text Box 8"/>
            <p:cNvSpPr txBox="1">
              <a:spLocks noChangeArrowheads="1"/>
            </p:cNvSpPr>
            <p:nvPr/>
          </p:nvSpPr>
          <p:spPr bwMode="gray">
            <a:xfrm rot="19178242">
              <a:off x="1310" y="1274"/>
              <a:ext cx="21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smtClean="0">
                  <a:solidFill>
                    <a:schemeClr val="tx1">
                      <a:lumMod val="50000"/>
                    </a:schemeClr>
                  </a:solidFill>
                </a:rPr>
                <a:t>Kiểm tra và khắc phục sự cố</a:t>
              </a:r>
              <a:endParaRPr lang="en-US" sz="2000">
                <a:solidFill>
                  <a:schemeClr val="tx1">
                    <a:lumMod val="50000"/>
                  </a:schemeClr>
                </a:solidFill>
              </a:endParaRPr>
            </a:p>
          </p:txBody>
        </p:sp>
      </p:grpSp>
    </p:spTree>
    <p:extLst>
      <p:ext uri="{BB962C8B-B14F-4D97-AF65-F5344CB8AC3E}">
        <p14:creationId xmlns:p14="http://schemas.microsoft.com/office/powerpoint/2010/main" val="7043176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mtClean="0"/>
              <a:t>Một số website được yêu thích ở VN</a:t>
            </a:r>
            <a:endParaRPr lang="en-US" sz="3200"/>
          </a:p>
        </p:txBody>
      </p:sp>
      <p:sp>
        <p:nvSpPr>
          <p:cNvPr id="4" name="Footer Placeholder 3"/>
          <p:cNvSpPr>
            <a:spLocks noGrp="1"/>
          </p:cNvSpPr>
          <p:nvPr>
            <p:ph type="ftr" sz="quarter" idx="10"/>
          </p:nvPr>
        </p:nvSpPr>
        <p:spPr/>
        <p:txBody>
          <a:bodyPr/>
          <a:lstStyle/>
          <a:p>
            <a:r>
              <a:rPr lang="en-US" smtClean="0"/>
              <a:t>Company  Logo</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48647308"/>
              </p:ext>
            </p:extLst>
          </p:nvPr>
        </p:nvGraphicFramePr>
        <p:xfrm>
          <a:off x="838200" y="1600200"/>
          <a:ext cx="7696200" cy="3505200"/>
        </p:xfrm>
        <a:graphic>
          <a:graphicData uri="http://schemas.openxmlformats.org/drawingml/2006/table">
            <a:tbl>
              <a:tblPr>
                <a:tableStyleId>{69C7853C-536D-4A76-A0AE-DD22124D55A5}</a:tableStyleId>
              </a:tblPr>
              <a:tblGrid>
                <a:gridCol w="2565400"/>
                <a:gridCol w="2565400"/>
                <a:gridCol w="2565400"/>
              </a:tblGrid>
              <a:tr h="3505200">
                <a:tc>
                  <a:txBody>
                    <a:bodyPr/>
                    <a:lstStyle/>
                    <a:p>
                      <a:pPr algn="l"/>
                      <a:r>
                        <a:rPr lang="vi-VN">
                          <a:effectLst/>
                        </a:rPr>
                        <a:t> </a:t>
                      </a:r>
                      <a:r>
                        <a:rPr lang="vi-VN" u="none" strike="noStrike">
                          <a:effectLst/>
                          <a:hlinkClick r:id="rId2"/>
                        </a:rPr>
                        <a:t>Viet Nam Net</a:t>
                      </a:r>
                      <a:endParaRPr lang="vi-VN">
                        <a:effectLst/>
                      </a:endParaRPr>
                    </a:p>
                    <a:p>
                      <a:pPr algn="l"/>
                      <a:r>
                        <a:rPr lang="vi-VN">
                          <a:effectLst/>
                        </a:rPr>
                        <a:t> </a:t>
                      </a:r>
                      <a:r>
                        <a:rPr lang="vi-VN" u="none" strike="noStrike">
                          <a:effectLst/>
                          <a:hlinkClick r:id="rId3"/>
                        </a:rPr>
                        <a:t>Người đưa tin.net</a:t>
                      </a:r>
                      <a:endParaRPr lang="vi-VN">
                        <a:effectLst/>
                      </a:endParaRPr>
                    </a:p>
                    <a:p>
                      <a:pPr algn="l"/>
                      <a:r>
                        <a:rPr lang="vi-VN">
                          <a:effectLst/>
                        </a:rPr>
                        <a:t> </a:t>
                      </a:r>
                      <a:r>
                        <a:rPr lang="vi-VN" u="none" strike="noStrike">
                          <a:effectLst/>
                          <a:hlinkClick r:id="rId4"/>
                        </a:rPr>
                        <a:t>24h</a:t>
                      </a:r>
                      <a:endParaRPr lang="vi-VN">
                        <a:effectLst/>
                      </a:endParaRPr>
                    </a:p>
                    <a:p>
                      <a:pPr algn="l"/>
                      <a:r>
                        <a:rPr lang="vi-VN">
                          <a:effectLst/>
                        </a:rPr>
                        <a:t> </a:t>
                      </a:r>
                      <a:r>
                        <a:rPr lang="vi-VN" u="none" strike="noStrike">
                          <a:effectLst/>
                          <a:hlinkClick r:id="rId5"/>
                        </a:rPr>
                        <a:t>Zing</a:t>
                      </a:r>
                      <a:endParaRPr lang="vi-VN">
                        <a:effectLst/>
                      </a:endParaRPr>
                    </a:p>
                    <a:p>
                      <a:pPr algn="l"/>
                      <a:r>
                        <a:rPr lang="vi-VN">
                          <a:effectLst/>
                        </a:rPr>
                        <a:t> </a:t>
                      </a:r>
                      <a:r>
                        <a:rPr lang="vi-VN" u="none" strike="noStrike">
                          <a:effectLst/>
                          <a:hlinkClick r:id="rId6"/>
                        </a:rPr>
                        <a:t>Kênh 14</a:t>
                      </a:r>
                      <a:endParaRPr lang="vi-VN">
                        <a:effectLst/>
                      </a:endParaRPr>
                    </a:p>
                    <a:p>
                      <a:pPr algn="l"/>
                      <a:r>
                        <a:rPr lang="vi-VN">
                          <a:effectLst/>
                        </a:rPr>
                        <a:t> </a:t>
                      </a:r>
                      <a:r>
                        <a:rPr lang="vi-VN" u="none" strike="noStrike">
                          <a:effectLst/>
                          <a:hlinkClick r:id="rId7"/>
                        </a:rPr>
                        <a:t>Báo Tuổi Trẻ</a:t>
                      </a:r>
                      <a:endParaRPr lang="vi-VN">
                        <a:effectLst/>
                      </a:endParaRPr>
                    </a:p>
                    <a:p>
                      <a:pPr algn="l"/>
                      <a:r>
                        <a:rPr lang="vi-VN">
                          <a:effectLst/>
                        </a:rPr>
                        <a:t> </a:t>
                      </a:r>
                      <a:r>
                        <a:rPr lang="vi-VN" u="none" strike="noStrike">
                          <a:effectLst/>
                          <a:hlinkClick r:id="rId8"/>
                        </a:rPr>
                        <a:t>Báo Thanh Niên</a:t>
                      </a:r>
                      <a:endParaRPr lang="vi-VN">
                        <a:effectLst/>
                      </a:endParaRPr>
                    </a:p>
                    <a:p>
                      <a:pPr algn="l"/>
                      <a:r>
                        <a:rPr lang="vi-VN">
                          <a:effectLst/>
                        </a:rPr>
                        <a:t> </a:t>
                      </a:r>
                      <a:r>
                        <a:rPr lang="vi-VN" u="none" strike="noStrike">
                          <a:effectLst/>
                          <a:hlinkClick r:id="rId9"/>
                        </a:rPr>
                        <a:t>Nghe nhạc</a:t>
                      </a:r>
                      <a:endParaRPr lang="vi-VN">
                        <a:effectLst/>
                        <a:latin typeface="Arial"/>
                      </a:endParaRPr>
                    </a:p>
                  </a:txBody>
                  <a:tcPr marL="0" marR="0" marT="0" marB="0"/>
                </a:tc>
                <a:tc>
                  <a:txBody>
                    <a:bodyPr/>
                    <a:lstStyle/>
                    <a:p>
                      <a:pPr algn="l"/>
                      <a:r>
                        <a:rPr lang="vi-VN">
                          <a:effectLst/>
                        </a:rPr>
                        <a:t> </a:t>
                      </a:r>
                      <a:r>
                        <a:rPr lang="vi-VN" u="none" strike="noStrike">
                          <a:effectLst/>
                          <a:hlinkClick r:id="rId10"/>
                        </a:rPr>
                        <a:t>VNExpress</a:t>
                      </a:r>
                      <a:endParaRPr lang="vi-VN">
                        <a:effectLst/>
                      </a:endParaRPr>
                    </a:p>
                    <a:p>
                      <a:pPr algn="l"/>
                      <a:r>
                        <a:rPr lang="vi-VN">
                          <a:effectLst/>
                        </a:rPr>
                        <a:t> </a:t>
                      </a:r>
                      <a:r>
                        <a:rPr lang="vi-VN" u="none" strike="noStrike">
                          <a:effectLst/>
                          <a:hlinkClick r:id="rId11"/>
                        </a:rPr>
                        <a:t>Ngôi Sao</a:t>
                      </a:r>
                      <a:endParaRPr lang="vi-VN">
                        <a:effectLst/>
                      </a:endParaRPr>
                    </a:p>
                    <a:p>
                      <a:pPr algn="l"/>
                      <a:r>
                        <a:rPr lang="vi-VN">
                          <a:effectLst/>
                        </a:rPr>
                        <a:t> </a:t>
                      </a:r>
                      <a:r>
                        <a:rPr lang="vi-VN" u="none" strike="noStrike">
                          <a:effectLst/>
                          <a:hlinkClick r:id="rId12"/>
                        </a:rPr>
                        <a:t>Số hoá</a:t>
                      </a:r>
                      <a:endParaRPr lang="vi-VN">
                        <a:effectLst/>
                      </a:endParaRPr>
                    </a:p>
                    <a:p>
                      <a:pPr algn="l"/>
                      <a:r>
                        <a:rPr lang="vi-VN">
                          <a:effectLst/>
                        </a:rPr>
                        <a:t> </a:t>
                      </a:r>
                      <a:r>
                        <a:rPr lang="vi-VN" u="none" strike="noStrike">
                          <a:effectLst/>
                          <a:hlinkClick r:id="rId13"/>
                        </a:rPr>
                        <a:t>Tin tức online</a:t>
                      </a:r>
                      <a:endParaRPr lang="vi-VN">
                        <a:effectLst/>
                      </a:endParaRPr>
                    </a:p>
                    <a:p>
                      <a:pPr algn="l"/>
                      <a:r>
                        <a:rPr lang="vi-VN">
                          <a:effectLst/>
                        </a:rPr>
                        <a:t> </a:t>
                      </a:r>
                      <a:r>
                        <a:rPr lang="vi-VN" u="none" strike="noStrike">
                          <a:effectLst/>
                          <a:hlinkClick r:id="rId14"/>
                        </a:rPr>
                        <a:t>Cafef</a:t>
                      </a:r>
                      <a:endParaRPr lang="vi-VN">
                        <a:effectLst/>
                      </a:endParaRPr>
                    </a:p>
                    <a:p>
                      <a:pPr algn="l"/>
                      <a:r>
                        <a:rPr lang="vi-VN">
                          <a:effectLst/>
                        </a:rPr>
                        <a:t> </a:t>
                      </a:r>
                      <a:r>
                        <a:rPr lang="vi-VN" u="none" strike="noStrike">
                          <a:effectLst/>
                          <a:hlinkClick r:id="rId15"/>
                        </a:rPr>
                        <a:t>Báo bóng đá</a:t>
                      </a:r>
                      <a:endParaRPr lang="vi-VN">
                        <a:effectLst/>
                      </a:endParaRPr>
                    </a:p>
                    <a:p>
                      <a:pPr algn="l"/>
                      <a:r>
                        <a:rPr lang="vi-VN">
                          <a:effectLst/>
                        </a:rPr>
                        <a:t> </a:t>
                      </a:r>
                      <a:r>
                        <a:rPr lang="vi-VN" u="none" strike="noStrike">
                          <a:effectLst/>
                          <a:hlinkClick r:id="rId16"/>
                        </a:rPr>
                        <a:t>Bóng đá số</a:t>
                      </a:r>
                      <a:endParaRPr lang="vi-VN">
                        <a:effectLst/>
                      </a:endParaRPr>
                    </a:p>
                    <a:p>
                      <a:pPr algn="l"/>
                      <a:r>
                        <a:rPr lang="vi-VN">
                          <a:effectLst/>
                        </a:rPr>
                        <a:t> </a:t>
                      </a:r>
                      <a:r>
                        <a:rPr lang="vi-VN" u="none" strike="noStrike">
                          <a:effectLst/>
                          <a:hlinkClick r:id="rId17"/>
                        </a:rPr>
                        <a:t>Livescore</a:t>
                      </a:r>
                      <a:endParaRPr lang="vi-VN">
                        <a:effectLst/>
                        <a:latin typeface="Arial"/>
                      </a:endParaRPr>
                    </a:p>
                  </a:txBody>
                  <a:tcPr marL="0" marR="0" marT="0" marB="0"/>
                </a:tc>
                <a:tc>
                  <a:txBody>
                    <a:bodyPr/>
                    <a:lstStyle/>
                    <a:p>
                      <a:pPr algn="l"/>
                      <a:r>
                        <a:rPr lang="en-US">
                          <a:effectLst/>
                        </a:rPr>
                        <a:t> </a:t>
                      </a:r>
                      <a:r>
                        <a:rPr lang="en-US" u="none" strike="noStrike">
                          <a:effectLst/>
                          <a:hlinkClick r:id="rId18"/>
                        </a:rPr>
                        <a:t>Dân Trí</a:t>
                      </a:r>
                      <a:r>
                        <a:rPr lang="en-US">
                          <a:effectLst/>
                        </a:rPr>
                        <a:t> hot</a:t>
                      </a:r>
                    </a:p>
                    <a:p>
                      <a:pPr algn="l"/>
                      <a:r>
                        <a:rPr lang="en-US">
                          <a:effectLst/>
                        </a:rPr>
                        <a:t> </a:t>
                      </a:r>
                      <a:r>
                        <a:rPr lang="en-US" u="none" strike="noStrike">
                          <a:effectLst/>
                          <a:hlinkClick r:id="rId19"/>
                        </a:rPr>
                        <a:t>VnMedia</a:t>
                      </a:r>
                      <a:endParaRPr lang="en-US">
                        <a:effectLst/>
                      </a:endParaRPr>
                    </a:p>
                    <a:p>
                      <a:pPr algn="l"/>
                      <a:r>
                        <a:rPr lang="en-US">
                          <a:effectLst/>
                        </a:rPr>
                        <a:t> </a:t>
                      </a:r>
                      <a:r>
                        <a:rPr lang="en-US" u="none" strike="noStrike">
                          <a:effectLst/>
                          <a:hlinkClick r:id="rId20"/>
                        </a:rPr>
                        <a:t>Mực Tím</a:t>
                      </a:r>
                      <a:endParaRPr lang="en-US">
                        <a:effectLst/>
                      </a:endParaRPr>
                    </a:p>
                    <a:p>
                      <a:pPr algn="l"/>
                      <a:r>
                        <a:rPr lang="en-US">
                          <a:effectLst/>
                        </a:rPr>
                        <a:t> </a:t>
                      </a:r>
                      <a:r>
                        <a:rPr lang="en-US" u="none" strike="noStrike">
                          <a:effectLst/>
                          <a:hlinkClick r:id="rId21"/>
                        </a:rPr>
                        <a:t>Hoa học trò</a:t>
                      </a:r>
                      <a:r>
                        <a:rPr lang="en-US">
                          <a:effectLst/>
                        </a:rPr>
                        <a:t> new</a:t>
                      </a:r>
                    </a:p>
                    <a:p>
                      <a:pPr algn="l"/>
                      <a:r>
                        <a:rPr lang="en-US">
                          <a:effectLst/>
                        </a:rPr>
                        <a:t> </a:t>
                      </a:r>
                      <a:r>
                        <a:rPr lang="en-US" u="none" strike="noStrike">
                          <a:effectLst/>
                          <a:hlinkClick r:id="rId22"/>
                        </a:rPr>
                        <a:t>Trái tim Việt Nam</a:t>
                      </a:r>
                      <a:r>
                        <a:rPr lang="en-US">
                          <a:effectLst/>
                        </a:rPr>
                        <a:t> OL</a:t>
                      </a:r>
                    </a:p>
                    <a:p>
                      <a:pPr algn="l"/>
                      <a:r>
                        <a:rPr lang="en-US">
                          <a:effectLst/>
                        </a:rPr>
                        <a:t> </a:t>
                      </a:r>
                      <a:r>
                        <a:rPr lang="en-US" u="none" strike="noStrike">
                          <a:effectLst/>
                          <a:hlinkClick r:id="rId23"/>
                        </a:rPr>
                        <a:t>Tạp chí PCWorld</a:t>
                      </a:r>
                      <a:endParaRPr lang="en-US">
                        <a:effectLst/>
                      </a:endParaRPr>
                    </a:p>
                    <a:p>
                      <a:pPr algn="l"/>
                      <a:r>
                        <a:rPr lang="en-US">
                          <a:effectLst/>
                        </a:rPr>
                        <a:t> </a:t>
                      </a:r>
                      <a:r>
                        <a:rPr lang="en-US" u="none" strike="noStrike">
                          <a:effectLst/>
                          <a:hlinkClick r:id="rId24"/>
                        </a:rPr>
                        <a:t>Gmail</a:t>
                      </a:r>
                      <a:endParaRPr lang="en-US">
                        <a:effectLst/>
                      </a:endParaRPr>
                    </a:p>
                    <a:p>
                      <a:pPr algn="l"/>
                      <a:r>
                        <a:rPr lang="en-US">
                          <a:effectLst/>
                        </a:rPr>
                        <a:t> </a:t>
                      </a:r>
                      <a:r>
                        <a:rPr lang="en-US" u="none" strike="noStrike">
                          <a:effectLst/>
                          <a:hlinkClick r:id="rId25"/>
                        </a:rPr>
                        <a:t>Yahoo mail</a:t>
                      </a:r>
                      <a:endParaRPr lang="en-US">
                        <a:effectLst/>
                        <a:latin typeface="Arial"/>
                      </a:endParaRPr>
                    </a:p>
                  </a:txBody>
                  <a:tcPr marL="0" marR="0" marT="0" marB="0"/>
                </a:tc>
              </a:tr>
            </a:tbl>
          </a:graphicData>
        </a:graphic>
      </p:graphicFrame>
      <p:pic>
        <p:nvPicPr>
          <p:cNvPr id="25603" name="Picture 3"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05" name="Picture 5"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07" name="Picture 7"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09" name="Picture 9"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1" name="Picture 11"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12"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3" name="Picture 13"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4" name="Picture 14"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5" name="Picture 15"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6" name="Picture 16"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7" name="Picture 17"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8" name="Picture 18"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19" name="Picture 19"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20" name="Picture 20"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21" name="Picture 21"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22" name="Picture 22"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23" name="Picture 23"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24" name="Picture 24"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25" name="Picture 25"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65388"/>
            <a:ext cx="1524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http://nhungtrangwebvietnam.com/gui/sao.g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09750" y="2405063"/>
            <a:ext cx="152400" cy="7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49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Phân loại trang web</a:t>
            </a:r>
            <a:endParaRPr lang="en-US" sz="4000">
              <a:latin typeface="Arno Pro Smbd" pitchFamily="18" charset="0"/>
            </a:endParaRPr>
          </a:p>
        </p:txBody>
      </p:sp>
      <p:sp>
        <p:nvSpPr>
          <p:cNvPr id="8" name="Rectangle 3"/>
          <p:cNvSpPr txBox="1">
            <a:spLocks noChangeArrowheads="1"/>
          </p:cNvSpPr>
          <p:nvPr/>
        </p:nvSpPr>
        <p:spPr bwMode="auto">
          <a:xfrm>
            <a:off x="152400" y="914400"/>
            <a:ext cx="8534400" cy="5791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10000"/>
              </a:lnSpc>
              <a:spcBef>
                <a:spcPct val="20000"/>
              </a:spcBef>
              <a:spcAft>
                <a:spcPct val="0"/>
              </a:spcAft>
              <a:buClr>
                <a:schemeClr val="hlink"/>
              </a:buClr>
              <a:buSzTx/>
              <a:buFont typeface="Wingdings" pitchFamily="2" charset="2"/>
              <a:buChar char="v"/>
              <a:tabLst/>
              <a:defRPr/>
            </a:pPr>
            <a:r>
              <a:rPr kumimoji="0" lang="en-US" sz="28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 Dựa vào công nghệ phát triển, có 2 loại:</a:t>
            </a:r>
          </a:p>
          <a:p>
            <a:pPr marL="742950" marR="0" lvl="1" indent="-285750" algn="l" defTabSz="914400" rtl="0" eaLnBrk="1" fontAlgn="base" latinLnBrk="0" hangingPunct="1">
              <a:lnSpc>
                <a:spcPct val="110000"/>
              </a:lnSpc>
              <a:spcBef>
                <a:spcPct val="20000"/>
              </a:spcBef>
              <a:spcAft>
                <a:spcPct val="0"/>
              </a:spcAft>
              <a:buClr>
                <a:schemeClr val="accent1"/>
              </a:buClr>
              <a:buSzTx/>
              <a:buFont typeface="Wingdings" pitchFamily="2" charset="2"/>
              <a:buChar char="§"/>
              <a:tabLst/>
              <a:defRPr/>
            </a:pPr>
            <a:r>
              <a:rPr kumimoji="0" lang="en-US" sz="2800" b="1" i="0" u="none" strike="noStrike" kern="0" cap="none" spc="0" normalizeH="0" baseline="0" noProof="0" smtClean="0">
                <a:ln>
                  <a:noFill/>
                </a:ln>
                <a:solidFill>
                  <a:srgbClr val="FF0000"/>
                </a:solidFill>
                <a:effectLst/>
                <a:uLnTx/>
                <a:uFillTx/>
                <a:latin typeface="Times New Roman" pitchFamily="18" charset="0"/>
                <a:cs typeface="Times New Roman" pitchFamily="18" charset="0"/>
              </a:rPr>
              <a:t>Web tĩnh</a:t>
            </a:r>
            <a:r>
              <a:rPr kumimoji="0" lang="en-US" sz="28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tabLst/>
              <a:defRPr/>
            </a:pPr>
            <a:r>
              <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Dễ phát triển</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tabLst/>
              <a:defRPr/>
            </a:pPr>
            <a:r>
              <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Tương tác yếu</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tabLst/>
              <a:defRPr/>
            </a:pPr>
            <a:r>
              <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Sử dụng HTML</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tabLst/>
              <a:defRPr/>
            </a:pPr>
            <a:r>
              <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Người làm web tĩnh thường dùng các công cụ trực quan để tạo ra trang web</a:t>
            </a:r>
          </a:p>
          <a:p>
            <a:pPr marL="742950" marR="0" lvl="1" indent="-285750" algn="l" defTabSz="914400" rtl="0" eaLnBrk="1" fontAlgn="base" latinLnBrk="0" hangingPunct="1">
              <a:lnSpc>
                <a:spcPct val="110000"/>
              </a:lnSpc>
              <a:spcBef>
                <a:spcPct val="20000"/>
              </a:spcBef>
              <a:spcAft>
                <a:spcPct val="0"/>
              </a:spcAft>
              <a:buClr>
                <a:schemeClr val="accent1"/>
              </a:buClr>
              <a:buSzTx/>
              <a:buFont typeface="Wingdings" pitchFamily="2" charset="2"/>
              <a:buChar char="§"/>
              <a:tabLst/>
              <a:defRPr/>
            </a:pPr>
            <a:r>
              <a:rPr kumimoji="0" lang="en-US" sz="2800" b="1" i="0" u="none" strike="noStrike" kern="0" cap="none" spc="0" normalizeH="0" baseline="0" noProof="0" smtClean="0">
                <a:ln>
                  <a:noFill/>
                </a:ln>
                <a:solidFill>
                  <a:srgbClr val="FF0000"/>
                </a:solidFill>
                <a:effectLst/>
                <a:uLnTx/>
                <a:uFillTx/>
                <a:latin typeface="Times New Roman" pitchFamily="18" charset="0"/>
                <a:cs typeface="Times New Roman" pitchFamily="18" charset="0"/>
              </a:rPr>
              <a:t>Web động</a:t>
            </a:r>
            <a:r>
              <a:rPr kumimoji="0" lang="en-US" sz="28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tabLst/>
              <a:defRPr/>
            </a:pPr>
            <a:r>
              <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Khó phát triển hơn</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tabLst/>
              <a:defRPr/>
            </a:pPr>
            <a:r>
              <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Tương tác mạnh</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tabLst/>
              <a:defRPr/>
            </a:pPr>
            <a:r>
              <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Sử dụng nhiều ngôn ngữ khác nhau</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tabLst/>
              <a:defRPr/>
            </a:pPr>
            <a:r>
              <a:rPr kumimoji="0" lang="en-US" sz="24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Thường phải viết nhiều mã lệnh</a:t>
            </a:r>
          </a:p>
        </p:txBody>
      </p:sp>
      <p:pic>
        <p:nvPicPr>
          <p:cNvPr id="7169" name="Picture 1"/>
          <p:cNvPicPr>
            <a:picLocks noChangeAspect="1" noChangeArrowheads="1"/>
          </p:cNvPicPr>
          <p:nvPr/>
        </p:nvPicPr>
        <p:blipFill>
          <a:blip r:embed="rId2"/>
          <a:srcRect/>
          <a:stretch>
            <a:fillRect/>
          </a:stretch>
        </p:blipFill>
        <p:spPr bwMode="auto">
          <a:xfrm>
            <a:off x="5715000" y="1371600"/>
            <a:ext cx="2400300" cy="1905000"/>
          </a:xfrm>
          <a:prstGeom prst="rect">
            <a:avLst/>
          </a:prstGeom>
          <a:noFill/>
          <a:ln w="9525">
            <a:noFill/>
            <a:miter lim="800000"/>
            <a:headEnd/>
            <a:tailEnd/>
          </a:ln>
          <a:effectLst/>
        </p:spPr>
      </p:pic>
    </p:spTree>
    <p:extLst>
      <p:ext uri="{BB962C8B-B14F-4D97-AF65-F5344CB8AC3E}">
        <p14:creationId xmlns:p14="http://schemas.microsoft.com/office/powerpoint/2010/main" val="215249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69"/>
                                        </p:tgtEl>
                                        <p:attrNameLst>
                                          <p:attrName>style.visibility</p:attrName>
                                        </p:attrNameLst>
                                      </p:cBhvr>
                                      <p:to>
                                        <p:strVal val="visible"/>
                                      </p:to>
                                    </p:set>
                                    <p:animEffect transition="in" filter="blinds(horizontal)">
                                      <p:cBhvr>
                                        <p:cTn id="10" dur="500"/>
                                        <p:tgtEl>
                                          <p:spTgt spid="7169"/>
                                        </p:tgtEl>
                                      </p:cBhvr>
                                    </p:animEffect>
                                  </p:childTnLst>
                                </p:cTn>
                              </p:par>
                              <p:par>
                                <p:cTn id="11" presetID="3" presetClass="entr" presetSubtype="1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blinds(horizontal)">
                                      <p:cBhvr>
                                        <p:cTn id="13" dur="1000"/>
                                        <p:tgtEl>
                                          <p:spTgt spid="8">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blinds(horizontal)">
                                      <p:cBhvr>
                                        <p:cTn id="16" dur="1000"/>
                                        <p:tgtEl>
                                          <p:spTgt spid="8">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1000"/>
                                        <p:tgtEl>
                                          <p:spTgt spid="8">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1000"/>
                                        <p:tgtEl>
                                          <p:spTgt spid="8">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blinds(horizontal)">
                                      <p:cBhvr>
                                        <p:cTn id="25" dur="1000"/>
                                        <p:tgtEl>
                                          <p:spTgt spid="8">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blinds(horizontal)">
                                      <p:cBhvr>
                                        <p:cTn id="28" dur="1000"/>
                                        <p:tgtEl>
                                          <p:spTgt spid="8">
                                            <p:txEl>
                                              <p:pRg st="6" end="6"/>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Effect transition="in" filter="blinds(horizontal)">
                                      <p:cBhvr>
                                        <p:cTn id="31" dur="1000"/>
                                        <p:tgtEl>
                                          <p:spTgt spid="8">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animEffect transition="in" filter="blinds(horizontal)">
                                      <p:cBhvr>
                                        <p:cTn id="34" dur="1000"/>
                                        <p:tgtEl>
                                          <p:spTgt spid="8">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blinds(horizontal)">
                                      <p:cBhvr>
                                        <p:cTn id="37" dur="1000"/>
                                        <p:tgtEl>
                                          <p:spTgt spid="8">
                                            <p:txEl>
                                              <p:pRg st="9" end="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8">
                                            <p:txEl>
                                              <p:pRg st="10" end="10"/>
                                            </p:txEl>
                                          </p:spTgt>
                                        </p:tgtEl>
                                        <p:attrNameLst>
                                          <p:attrName>style.visibility</p:attrName>
                                        </p:attrNameLst>
                                      </p:cBhvr>
                                      <p:to>
                                        <p:strVal val="visible"/>
                                      </p:to>
                                    </p:set>
                                    <p:animEffect transition="in" filter="blinds(horizontal)">
                                      <p:cBhvr>
                                        <p:cTn id="40" dur="10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WordArt 4"/>
          <p:cNvSpPr>
            <a:spLocks noChangeArrowheads="1" noChangeShapeType="1" noTextEdit="1"/>
          </p:cNvSpPr>
          <p:nvPr/>
        </p:nvSpPr>
        <p:spPr bwMode="gray">
          <a:xfrm>
            <a:off x="1905000" y="4419600"/>
            <a:ext cx="5562600" cy="762000"/>
          </a:xfrm>
          <a:prstGeom prst="rect">
            <a:avLst/>
          </a:prstGeom>
        </p:spPr>
        <p:txBody>
          <a:bodyPr wrap="none" fromWordArt="1">
            <a:prstTxWarp prst="textDeflate">
              <a:avLst>
                <a:gd name="adj" fmla="val 0"/>
              </a:avLst>
            </a:prstTxWarp>
          </a:bodyPr>
          <a:lstStyle/>
          <a:p>
            <a:pPr algn="ctr"/>
            <a:r>
              <a:rPr lang="en-US" sz="3600" b="1" kern="10" err="1" smtClean="0">
                <a:ln w="19050">
                  <a:solidFill>
                    <a:schemeClr val="bg1"/>
                  </a:solidFill>
                  <a:round/>
                  <a:headEnd/>
                  <a:tailEnd/>
                </a:ln>
                <a:gradFill rotWithShape="1">
                  <a:gsLst>
                    <a:gs pos="0">
                      <a:schemeClr val="accent1"/>
                    </a:gs>
                    <a:gs pos="100000">
                      <a:schemeClr val="hlink"/>
                    </a:gs>
                  </a:gsLst>
                  <a:lin ang="0" scaled="1"/>
                </a:gradFill>
                <a:effectLst>
                  <a:outerShdw dist="63500" dir="2212194" algn="ctr" rotWithShape="0">
                    <a:schemeClr val="tx1">
                      <a:alpha val="50000"/>
                    </a:schemeClr>
                  </a:outerShdw>
                </a:effectLst>
                <a:latin typeface="Arial"/>
                <a:cs typeface="Arial"/>
              </a:rPr>
              <a:t>Kết</a:t>
            </a:r>
            <a:r>
              <a:rPr lang="en-US" sz="3600" b="1" kern="10" smtClean="0">
                <a:ln w="19050">
                  <a:solidFill>
                    <a:schemeClr val="bg1"/>
                  </a:solidFill>
                  <a:round/>
                  <a:headEnd/>
                  <a:tailEnd/>
                </a:ln>
                <a:gradFill rotWithShape="1">
                  <a:gsLst>
                    <a:gs pos="0">
                      <a:schemeClr val="accent1"/>
                    </a:gs>
                    <a:gs pos="100000">
                      <a:schemeClr val="hlink"/>
                    </a:gs>
                  </a:gsLst>
                  <a:lin ang="0" scaled="1"/>
                </a:gradFill>
                <a:effectLst>
                  <a:outerShdw dist="63500" dir="2212194" algn="ctr" rotWithShape="0">
                    <a:schemeClr val="tx1">
                      <a:alpha val="50000"/>
                    </a:schemeClr>
                  </a:outerShdw>
                </a:effectLst>
                <a:latin typeface="Arial"/>
                <a:cs typeface="Arial"/>
              </a:rPr>
              <a:t> thúc bài học</a:t>
            </a:r>
            <a:endParaRPr lang="en-US" sz="3600" b="1" kern="10">
              <a:ln w="19050">
                <a:solidFill>
                  <a:schemeClr val="bg1"/>
                </a:solidFill>
                <a:round/>
                <a:headEnd/>
                <a:tailEnd/>
              </a:ln>
              <a:gradFill rotWithShape="1">
                <a:gsLst>
                  <a:gs pos="0">
                    <a:schemeClr val="accent1"/>
                  </a:gs>
                  <a:gs pos="100000">
                    <a:schemeClr val="hlink"/>
                  </a:gs>
                </a:gsLst>
                <a:lin ang="0" scaled="1"/>
              </a:gradFill>
              <a:effectLst>
                <a:outerShdw dist="63500" dir="2212194" algn="ctr" rotWithShape="0">
                  <a:schemeClr val="tx1">
                    <a:alpha val="50000"/>
                  </a:schemeClr>
                </a:outerShdw>
              </a:effectLst>
              <a:latin typeface="Arial"/>
              <a:cs typeface="Arial"/>
            </a:endParaRPr>
          </a:p>
        </p:txBody>
      </p:sp>
      <p:pic>
        <p:nvPicPr>
          <p:cNvPr id="3" name="Picture 2" descr="F:\Icon dep\Icon\Icon\Icone (png)\Firefox02.png"/>
          <p:cNvPicPr>
            <a:picLocks noChangeAspect="1" noChangeArrowheads="1"/>
          </p:cNvPicPr>
          <p:nvPr/>
        </p:nvPicPr>
        <p:blipFill>
          <a:blip r:embed="rId2"/>
          <a:srcRect/>
          <a:stretch>
            <a:fillRect/>
          </a:stretch>
        </p:blipFill>
        <p:spPr bwMode="auto">
          <a:xfrm>
            <a:off x="7239000" y="5105400"/>
            <a:ext cx="1752600" cy="1752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8068"/>
                                        </p:tgtEl>
                                        <p:attrNameLst>
                                          <p:attrName>style.visibility</p:attrName>
                                        </p:attrNameLst>
                                      </p:cBhvr>
                                      <p:to>
                                        <p:strVal val="visible"/>
                                      </p:to>
                                    </p:set>
                                    <p:anim calcmode="lin" valueType="num">
                                      <p:cBhvr>
                                        <p:cTn id="7" dur="500" fill="hold"/>
                                        <p:tgtEl>
                                          <p:spTgt spid="88068"/>
                                        </p:tgtEl>
                                        <p:attrNameLst>
                                          <p:attrName>ppt_w</p:attrName>
                                        </p:attrNameLst>
                                      </p:cBhvr>
                                      <p:tavLst>
                                        <p:tav tm="0">
                                          <p:val>
                                            <p:fltVal val="0"/>
                                          </p:val>
                                        </p:tav>
                                        <p:tav tm="100000">
                                          <p:val>
                                            <p:strVal val="#ppt_w"/>
                                          </p:val>
                                        </p:tav>
                                      </p:tavLst>
                                    </p:anim>
                                    <p:anim calcmode="lin" valueType="num">
                                      <p:cBhvr>
                                        <p:cTn id="8" dur="500" fill="hold"/>
                                        <p:tgtEl>
                                          <p:spTgt spid="88068"/>
                                        </p:tgtEl>
                                        <p:attrNameLst>
                                          <p:attrName>ppt_h</p:attrName>
                                        </p:attrNameLst>
                                      </p:cBhvr>
                                      <p:tavLst>
                                        <p:tav tm="0">
                                          <p:val>
                                            <p:fltVal val="0"/>
                                          </p:val>
                                        </p:tav>
                                        <p:tav tm="100000">
                                          <p:val>
                                            <p:strVal val="#ppt_h"/>
                                          </p:val>
                                        </p:tav>
                                      </p:tavLst>
                                    </p:anim>
                                    <p:animEffect transition="in" filter="fade">
                                      <p:cBhvr>
                                        <p:cTn id="9" dur="5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76200"/>
            <a:ext cx="8229600" cy="563562"/>
          </a:xfrm>
        </p:spPr>
        <p:txBody>
          <a:bodyPr/>
          <a:lstStyle/>
          <a:p>
            <a:r>
              <a:rPr lang="en-US" sz="4000" smtClean="0">
                <a:latin typeface="Arno Pro Smbd" pitchFamily="18" charset="0"/>
              </a:rPr>
              <a:t>Các bước chính phát triển website</a:t>
            </a:r>
            <a:endParaRPr lang="en-US" sz="4000">
              <a:latin typeface="Arno Pro Smbd" pitchFamily="18" charset="0"/>
            </a:endParaRPr>
          </a:p>
        </p:txBody>
      </p:sp>
      <p:sp>
        <p:nvSpPr>
          <p:cNvPr id="5" name="Rectangle 3"/>
          <p:cNvSpPr txBox="1">
            <a:spLocks noChangeArrowheads="1"/>
          </p:cNvSpPr>
          <p:nvPr/>
        </p:nvSpPr>
        <p:spPr bwMode="auto">
          <a:xfrm>
            <a:off x="228600" y="1066800"/>
            <a:ext cx="3733800" cy="3276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971550" marR="0" lvl="1" indent="-514350" algn="l" defTabSz="914400" rtl="0" eaLnBrk="1" fontAlgn="base" latinLnBrk="0" hangingPunct="1">
              <a:lnSpc>
                <a:spcPct val="100000"/>
              </a:lnSpc>
              <a:spcBef>
                <a:spcPts val="1200"/>
              </a:spcBef>
              <a:spcAft>
                <a:spcPct val="0"/>
              </a:spcAft>
              <a:buClr>
                <a:schemeClr val="accent1"/>
              </a:buClr>
              <a:buSzTx/>
              <a:buFont typeface="+mj-lt"/>
              <a:buAutoNum type="arabicPeriod"/>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Đặc tả</a:t>
            </a:r>
          </a:p>
          <a:p>
            <a:pPr marL="971550" marR="0" lvl="1" indent="-514350" algn="l" defTabSz="914400" rtl="0" eaLnBrk="1" fontAlgn="base" latinLnBrk="0" hangingPunct="1">
              <a:lnSpc>
                <a:spcPct val="100000"/>
              </a:lnSpc>
              <a:spcBef>
                <a:spcPts val="1200"/>
              </a:spcBef>
              <a:spcAft>
                <a:spcPct val="0"/>
              </a:spcAft>
              <a:buClr>
                <a:schemeClr val="accent1"/>
              </a:buClr>
              <a:buSzTx/>
              <a:buFont typeface="+mj-lt"/>
              <a:buAutoNum type="arabicPeriod"/>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Phân tích</a:t>
            </a:r>
          </a:p>
          <a:p>
            <a:pPr marL="971550" marR="0" lvl="1" indent="-514350" algn="l" defTabSz="914400" rtl="0" eaLnBrk="1" fontAlgn="base" latinLnBrk="0" hangingPunct="1">
              <a:lnSpc>
                <a:spcPct val="100000"/>
              </a:lnSpc>
              <a:spcBef>
                <a:spcPts val="1200"/>
              </a:spcBef>
              <a:spcAft>
                <a:spcPct val="0"/>
              </a:spcAft>
              <a:buClr>
                <a:schemeClr val="accent1"/>
              </a:buClr>
              <a:buSzTx/>
              <a:buFont typeface="+mj-lt"/>
              <a:buAutoNum type="arabicPeriod"/>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Thiết kế</a:t>
            </a:r>
          </a:p>
          <a:p>
            <a:pPr marL="971550" marR="0" lvl="1" indent="-514350" algn="l" defTabSz="914400" rtl="0" eaLnBrk="1" fontAlgn="base" latinLnBrk="0" hangingPunct="1">
              <a:lnSpc>
                <a:spcPct val="100000"/>
              </a:lnSpc>
              <a:spcBef>
                <a:spcPts val="1200"/>
              </a:spcBef>
              <a:spcAft>
                <a:spcPct val="0"/>
              </a:spcAft>
              <a:buClr>
                <a:schemeClr val="accent1"/>
              </a:buClr>
              <a:buSzTx/>
              <a:buFont typeface="+mj-lt"/>
              <a:buAutoNum type="arabicPeriod"/>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Lập trình</a:t>
            </a:r>
          </a:p>
          <a:p>
            <a:pPr marL="971550" marR="0" lvl="1" indent="-514350" algn="l" defTabSz="914400" rtl="0" eaLnBrk="1" fontAlgn="base" latinLnBrk="0" hangingPunct="1">
              <a:lnSpc>
                <a:spcPct val="100000"/>
              </a:lnSpc>
              <a:spcBef>
                <a:spcPts val="1200"/>
              </a:spcBef>
              <a:spcAft>
                <a:spcPct val="0"/>
              </a:spcAft>
              <a:buClr>
                <a:schemeClr val="accent1"/>
              </a:buClr>
              <a:buSzTx/>
              <a:buFont typeface="+mj-lt"/>
              <a:buAutoNum type="arabicPeriod"/>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Kiểm thử</a:t>
            </a:r>
          </a:p>
        </p:txBody>
      </p:sp>
      <p:pic>
        <p:nvPicPr>
          <p:cNvPr id="6145" name="Picture 1"/>
          <p:cNvPicPr>
            <a:picLocks noChangeAspect="1" noChangeArrowheads="1"/>
          </p:cNvPicPr>
          <p:nvPr/>
        </p:nvPicPr>
        <p:blipFill>
          <a:blip r:embed="rId2"/>
          <a:srcRect/>
          <a:stretch>
            <a:fillRect/>
          </a:stretch>
        </p:blipFill>
        <p:spPr bwMode="auto">
          <a:xfrm>
            <a:off x="4724400" y="1143000"/>
            <a:ext cx="3300642" cy="2286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146" name="Picture 2"/>
          <p:cNvPicPr>
            <a:picLocks noChangeAspect="1" noChangeArrowheads="1"/>
          </p:cNvPicPr>
          <p:nvPr/>
        </p:nvPicPr>
        <p:blipFill>
          <a:blip r:embed="rId3"/>
          <a:srcRect/>
          <a:stretch>
            <a:fillRect/>
          </a:stretch>
        </p:blipFill>
        <p:spPr bwMode="auto">
          <a:xfrm>
            <a:off x="4038600" y="3886200"/>
            <a:ext cx="2971800" cy="221742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270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1000"/>
                                        <p:tgtEl>
                                          <p:spTgt spid="5">
                                            <p:txEl>
                                              <p:pRg st="0" end="0"/>
                                            </p:txEl>
                                          </p:spTgt>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1000"/>
                                        <p:tgtEl>
                                          <p:spTgt spid="5">
                                            <p:txEl>
                                              <p:pRg st="1" end="1"/>
                                            </p:txEl>
                                          </p:spTgt>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1000"/>
                                        <p:tgtEl>
                                          <p:spTgt spid="5">
                                            <p:txEl>
                                              <p:pRg st="2" end="2"/>
                                            </p:txEl>
                                          </p:spTgt>
                                        </p:tgtEl>
                                      </p:cBhvr>
                                    </p:animEffect>
                                  </p:childTnLst>
                                </p:cTn>
                              </p:par>
                            </p:childTnLst>
                          </p:cTn>
                        </p:par>
                        <p:par>
                          <p:cTn id="16" fill="hold">
                            <p:stCondLst>
                              <p:cond delay="300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1000"/>
                                        <p:tgtEl>
                                          <p:spTgt spid="5">
                                            <p:txEl>
                                              <p:pRg st="3" end="3"/>
                                            </p:txEl>
                                          </p:spTgt>
                                        </p:tgtEl>
                                      </p:cBhvr>
                                    </p:animEffect>
                                  </p:childTnLst>
                                </p:cTn>
                              </p:par>
                            </p:childTnLst>
                          </p:cTn>
                        </p:par>
                        <p:par>
                          <p:cTn id="20" fill="hold">
                            <p:stCondLst>
                              <p:cond delay="4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81000" y="990600"/>
            <a:ext cx="6553200" cy="3124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 Đặc tả:</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Web để làm gì?</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Ai dùng?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Trình độ người dùng?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Nội dung, hình ảnh?</a:t>
            </a:r>
          </a:p>
        </p:txBody>
      </p:sp>
      <p:pic>
        <p:nvPicPr>
          <p:cNvPr id="5121" name="Picture 1"/>
          <p:cNvPicPr>
            <a:picLocks noChangeAspect="1" noChangeArrowheads="1"/>
          </p:cNvPicPr>
          <p:nvPr/>
        </p:nvPicPr>
        <p:blipFill>
          <a:blip r:embed="rId2"/>
          <a:srcRect/>
          <a:stretch>
            <a:fillRect/>
          </a:stretch>
        </p:blipFill>
        <p:spPr bwMode="auto">
          <a:xfrm>
            <a:off x="6019800" y="1447800"/>
            <a:ext cx="2057400" cy="25676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2"/>
          <p:cNvSpPr>
            <a:spLocks noGrp="1" noChangeArrowheads="1"/>
          </p:cNvSpPr>
          <p:nvPr>
            <p:ph type="title"/>
          </p:nvPr>
        </p:nvSpPr>
        <p:spPr>
          <a:xfrm>
            <a:off x="457200" y="76200"/>
            <a:ext cx="8229600" cy="563562"/>
          </a:xfrm>
        </p:spPr>
        <p:txBody>
          <a:bodyPr/>
          <a:lstStyle/>
          <a:p>
            <a:pPr marL="571500" indent="-571500">
              <a:buFont typeface="Wingdings" pitchFamily="2" charset="2"/>
              <a:buChar char="Ø"/>
            </a:pPr>
            <a:r>
              <a:rPr lang="en-US" sz="4000" smtClean="0">
                <a:latin typeface="Arno Pro Smbd" pitchFamily="18" charset="0"/>
              </a:rPr>
              <a:t>Đặc tả</a:t>
            </a:r>
            <a:endParaRPr lang="en-US" sz="4000">
              <a:latin typeface="Arno Pro Smbd" pitchFamily="18" charset="0"/>
            </a:endParaRPr>
          </a:p>
        </p:txBody>
      </p:sp>
    </p:spTree>
    <p:extLst>
      <p:ext uri="{BB962C8B-B14F-4D97-AF65-F5344CB8AC3E}">
        <p14:creationId xmlns:p14="http://schemas.microsoft.com/office/powerpoint/2010/main" val="11905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1000"/>
                                        <p:tgtEl>
                                          <p:spTgt spid="5">
                                            <p:txEl>
                                              <p:pRg st="0" end="0"/>
                                            </p:txEl>
                                          </p:spTgt>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1000"/>
                                        <p:tgtEl>
                                          <p:spTgt spid="5">
                                            <p:txEl>
                                              <p:pRg st="1" end="1"/>
                                            </p:txEl>
                                          </p:spTgt>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1000"/>
                                        <p:tgtEl>
                                          <p:spTgt spid="5">
                                            <p:txEl>
                                              <p:pRg st="2" end="2"/>
                                            </p:txEl>
                                          </p:spTgt>
                                        </p:tgtEl>
                                      </p:cBhvr>
                                    </p:animEffect>
                                  </p:childTnLst>
                                </p:cTn>
                              </p:par>
                            </p:childTnLst>
                          </p:cTn>
                        </p:par>
                        <p:par>
                          <p:cTn id="16" fill="hold">
                            <p:stCondLst>
                              <p:cond delay="300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1000"/>
                                        <p:tgtEl>
                                          <p:spTgt spid="5">
                                            <p:txEl>
                                              <p:pRg st="3" end="3"/>
                                            </p:txEl>
                                          </p:spTgt>
                                        </p:tgtEl>
                                      </p:cBhvr>
                                    </p:animEffect>
                                  </p:childTnLst>
                                </p:cTn>
                              </p:par>
                            </p:childTnLst>
                          </p:cTn>
                        </p:par>
                        <p:par>
                          <p:cTn id="20" fill="hold">
                            <p:stCondLst>
                              <p:cond delay="4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81000" y="990600"/>
            <a:ext cx="30480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Web để</a:t>
            </a:r>
            <a:r>
              <a:rPr kumimoji="0" lang="en-US" sz="3200" b="1" i="0" u="none" strike="noStrike" kern="0" cap="none" spc="0" normalizeH="0" noProof="0" smtClean="0">
                <a:ln>
                  <a:noFill/>
                </a:ln>
                <a:solidFill>
                  <a:schemeClr val="tx1"/>
                </a:solidFill>
                <a:effectLst/>
                <a:uLnTx/>
                <a:uFillTx/>
                <a:latin typeface="Times New Roman" pitchFamily="18" charset="0"/>
                <a:cs typeface="Times New Roman" pitchFamily="18" charset="0"/>
              </a:rPr>
              <a:t> làm gì?</a:t>
            </a:r>
            <a:endPar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p:txBody>
      </p:sp>
      <p:sp>
        <p:nvSpPr>
          <p:cNvPr id="4" name="Rectangle 2"/>
          <p:cNvSpPr>
            <a:spLocks noGrp="1" noChangeArrowheads="1"/>
          </p:cNvSpPr>
          <p:nvPr>
            <p:ph type="title"/>
          </p:nvPr>
        </p:nvSpPr>
        <p:spPr>
          <a:xfrm>
            <a:off x="457200" y="76200"/>
            <a:ext cx="8229600" cy="563562"/>
          </a:xfrm>
        </p:spPr>
        <p:txBody>
          <a:bodyPr/>
          <a:lstStyle/>
          <a:p>
            <a:pPr marL="571500" indent="-571500">
              <a:buFont typeface="Wingdings" pitchFamily="2" charset="2"/>
              <a:buChar char="Ø"/>
            </a:pPr>
            <a:r>
              <a:rPr lang="en-US" sz="4000" smtClean="0">
                <a:latin typeface="Arno Pro Smbd" pitchFamily="18" charset="0"/>
              </a:rPr>
              <a:t>Đặc tả</a:t>
            </a:r>
            <a:endParaRPr lang="en-US" sz="4000">
              <a:latin typeface="Arno Pro Smbd" pitchFamily="18" charset="0"/>
            </a:endParaRPr>
          </a:p>
        </p:txBody>
      </p:sp>
      <p:graphicFrame>
        <p:nvGraphicFramePr>
          <p:cNvPr id="21506" name="Object 2"/>
          <p:cNvGraphicFramePr>
            <a:graphicFrameLocks noChangeAspect="1"/>
          </p:cNvGraphicFramePr>
          <p:nvPr/>
        </p:nvGraphicFramePr>
        <p:xfrm>
          <a:off x="533400" y="1600200"/>
          <a:ext cx="5562600" cy="3899352"/>
        </p:xfrm>
        <a:graphic>
          <a:graphicData uri="http://schemas.openxmlformats.org/presentationml/2006/ole">
            <mc:AlternateContent xmlns:mc="http://schemas.openxmlformats.org/markup-compatibility/2006">
              <mc:Choice xmlns:v="urn:schemas-microsoft-com:vml" Requires="v">
                <p:oleObj spid="_x0000_s1056" name="Bitmap Image" r:id="rId3" imgW="8535591" imgH="5982535" progId="Paint.Picture">
                  <p:embed/>
                </p:oleObj>
              </mc:Choice>
              <mc:Fallback>
                <p:oleObj name="Bitmap Image" r:id="rId3" imgW="8535591" imgH="598253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0200"/>
                        <a:ext cx="5562600" cy="3899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7" name="Object 3"/>
          <p:cNvGraphicFramePr>
            <a:graphicFrameLocks noChangeAspect="1"/>
          </p:cNvGraphicFramePr>
          <p:nvPr/>
        </p:nvGraphicFramePr>
        <p:xfrm>
          <a:off x="3505200" y="1371600"/>
          <a:ext cx="5351949" cy="3789362"/>
        </p:xfrm>
        <a:graphic>
          <a:graphicData uri="http://schemas.openxmlformats.org/presentationml/2006/ole">
            <mc:AlternateContent xmlns:mc="http://schemas.openxmlformats.org/markup-compatibility/2006">
              <mc:Choice xmlns:v="urn:schemas-microsoft-com:vml" Requires="v">
                <p:oleObj spid="_x0000_s1057" name="Bitmap Image" r:id="rId5" imgW="8678486" imgH="6144483" progId="Paint.Picture">
                  <p:embed/>
                </p:oleObj>
              </mc:Choice>
              <mc:Fallback>
                <p:oleObj name="Bitmap Image" r:id="rId5" imgW="8678486" imgH="614448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1371600"/>
                        <a:ext cx="5351949" cy="378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8" name="Object 4"/>
          <p:cNvGraphicFramePr>
            <a:graphicFrameLocks noChangeAspect="1"/>
          </p:cNvGraphicFramePr>
          <p:nvPr/>
        </p:nvGraphicFramePr>
        <p:xfrm>
          <a:off x="1828800" y="2209800"/>
          <a:ext cx="5867400" cy="4031533"/>
        </p:xfrm>
        <a:graphic>
          <a:graphicData uri="http://schemas.openxmlformats.org/presentationml/2006/ole">
            <mc:AlternateContent xmlns:mc="http://schemas.openxmlformats.org/markup-compatibility/2006">
              <mc:Choice xmlns:v="urn:schemas-microsoft-com:vml" Requires="v">
                <p:oleObj spid="_x0000_s1058" name="Bitmap Image" r:id="rId7" imgW="8554644" imgH="5877745" progId="Paint.Picture">
                  <p:embed/>
                </p:oleObj>
              </mc:Choice>
              <mc:Fallback>
                <p:oleObj name="Bitmap Image" r:id="rId7" imgW="8554644" imgH="5877745"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2209800"/>
                        <a:ext cx="5867400" cy="403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6559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blinds(horizontal)">
                                      <p:cBhvr>
                                        <p:cTn id="12" dur="500"/>
                                        <p:tgtEl>
                                          <p:spTgt spid="215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508"/>
                                        </p:tgtEl>
                                        <p:attrNameLst>
                                          <p:attrName>style.visibility</p:attrName>
                                        </p:attrNameLst>
                                      </p:cBhvr>
                                      <p:to>
                                        <p:strVal val="visible"/>
                                      </p:to>
                                    </p:set>
                                    <p:animEffect transition="in" filter="blinds(horizontal)">
                                      <p:cBhvr>
                                        <p:cTn id="17"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57200" y="1295400"/>
            <a:ext cx="4800600" cy="121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Ai dùng – khách</a:t>
            </a:r>
            <a:r>
              <a:rPr kumimoji="0" lang="en-US" sz="3200" b="1" i="0" u="none" strike="noStrike" kern="0" cap="none" spc="0" normalizeH="0" noProof="0" smtClean="0">
                <a:ln>
                  <a:noFill/>
                </a:ln>
                <a:solidFill>
                  <a:schemeClr val="tx1"/>
                </a:solidFill>
                <a:effectLst/>
                <a:uLnTx/>
                <a:uFillTx/>
                <a:latin typeface="Times New Roman" pitchFamily="18" charset="0"/>
                <a:cs typeface="Times New Roman" pitchFamily="18" charset="0"/>
              </a:rPr>
              <a:t> hàng</a:t>
            </a: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a:t>
            </a:r>
          </a:p>
          <a:p>
            <a:pPr marL="342900" marR="0" lvl="0" indent="-342900" algn="l" defTabSz="914400" rtl="0" eaLnBrk="1" fontAlgn="base" latinLnBrk="0" hangingPunct="1">
              <a:lnSpc>
                <a:spcPct val="100000"/>
              </a:lnSpc>
              <a:spcBef>
                <a:spcPct val="20000"/>
              </a:spcBef>
              <a:spcAft>
                <a:spcPct val="0"/>
              </a:spcAft>
              <a:buClr>
                <a:schemeClr val="hlink"/>
              </a:buClr>
              <a:buSzTx/>
              <a:tabLst/>
              <a:defRPr/>
            </a:pPr>
            <a:r>
              <a:rPr lang="en-US" sz="3200" b="1" kern="0" smtClean="0">
                <a:latin typeface="Times New Roman" pitchFamily="18" charset="0"/>
                <a:cs typeface="Times New Roman" pitchFamily="18" charset="0"/>
              </a:rPr>
              <a:t>Trình độ người dùng?</a:t>
            </a:r>
            <a:endPar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p:txBody>
      </p:sp>
      <p:pic>
        <p:nvPicPr>
          <p:cNvPr id="22533" name="Picture 5"/>
          <p:cNvPicPr>
            <a:picLocks noChangeAspect="1" noChangeArrowheads="1"/>
          </p:cNvPicPr>
          <p:nvPr/>
        </p:nvPicPr>
        <p:blipFill>
          <a:blip r:embed="rId2"/>
          <a:srcRect/>
          <a:stretch>
            <a:fillRect/>
          </a:stretch>
        </p:blipFill>
        <p:spPr bwMode="auto">
          <a:xfrm>
            <a:off x="4648200" y="921231"/>
            <a:ext cx="2895600" cy="1990026"/>
          </a:xfrm>
          <a:prstGeom prst="rect">
            <a:avLst/>
          </a:prstGeom>
          <a:noFill/>
          <a:ln w="9525">
            <a:noFill/>
            <a:miter lim="800000"/>
            <a:headEnd/>
            <a:tailEnd/>
          </a:ln>
          <a:effectLst/>
        </p:spPr>
      </p:pic>
      <p:sp>
        <p:nvSpPr>
          <p:cNvPr id="8" name="Rectangle 7"/>
          <p:cNvSpPr/>
          <p:nvPr/>
        </p:nvSpPr>
        <p:spPr>
          <a:xfrm>
            <a:off x="381000" y="2911257"/>
            <a:ext cx="8534400" cy="2923877"/>
          </a:xfrm>
          <a:prstGeom prst="rect">
            <a:avLst/>
          </a:prstGeom>
        </p:spPr>
        <p:txBody>
          <a:bodyPr wrap="square">
            <a:spAutoFit/>
          </a:bodyPr>
          <a:lstStyle/>
          <a:p>
            <a:pPr marL="419100" indent="-419100">
              <a:buFont typeface="Wingdings" pitchFamily="2" charset="2"/>
              <a:buChar char="v"/>
            </a:pPr>
            <a:r>
              <a:rPr lang="en-US" altLang="ko-KR" sz="2800" smtClean="0">
                <a:latin typeface="Times New Roman" pitchFamily="18" charset="0"/>
                <a:ea typeface="굴림" pitchFamily="34" charset="-127"/>
                <a:cs typeface="Times New Roman" pitchFamily="18" charset="0"/>
              </a:rPr>
              <a:t>Xác định các độc giả chính của website  =&gt;thiết kế cấu trúc phù hợp với nhu cầu, mong muốn của họ </a:t>
            </a:r>
          </a:p>
          <a:p>
            <a:pPr marL="419100" indent="-419100">
              <a:buFont typeface="Wingdings" pitchFamily="2" charset="2"/>
              <a:buChar char="v"/>
            </a:pPr>
            <a:r>
              <a:rPr lang="en-US" altLang="ko-KR" sz="2800" smtClean="0">
                <a:latin typeface="Times New Roman" pitchFamily="18" charset="0"/>
                <a:ea typeface="굴림" pitchFamily="34" charset="-127"/>
                <a:cs typeface="Times New Roman" pitchFamily="18" charset="0"/>
              </a:rPr>
              <a:t>Phân loại độc giả một cách phù hợp</a:t>
            </a:r>
          </a:p>
          <a:p>
            <a:pPr marL="2209800" lvl="4" indent="-381000">
              <a:buFont typeface="Courier New" pitchFamily="49" charset="0"/>
              <a:buChar char="o"/>
            </a:pPr>
            <a:r>
              <a:rPr lang="en-US" altLang="ko-KR" sz="2400" i="1" smtClean="0">
                <a:latin typeface="Times New Roman" pitchFamily="18" charset="0"/>
                <a:ea typeface="굴림" pitchFamily="34" charset="-127"/>
                <a:cs typeface="Times New Roman" pitchFamily="18" charset="0"/>
              </a:rPr>
              <a:t>Các độc giả mới và độc giả không thường xuyên</a:t>
            </a:r>
            <a:endParaRPr lang="en-US" altLang="ko-KR" sz="2400" smtClean="0">
              <a:latin typeface="Times New Roman" pitchFamily="18" charset="0"/>
              <a:ea typeface="굴림" pitchFamily="34" charset="-127"/>
              <a:cs typeface="Times New Roman" pitchFamily="18" charset="0"/>
            </a:endParaRPr>
          </a:p>
          <a:p>
            <a:pPr marL="2209800" lvl="4" indent="-381000">
              <a:buFont typeface="Courier New" pitchFamily="49" charset="0"/>
              <a:buChar char="o"/>
            </a:pPr>
            <a:r>
              <a:rPr lang="en-US" altLang="ko-KR" sz="2400" i="1" smtClean="0">
                <a:latin typeface="Times New Roman" pitchFamily="18" charset="0"/>
                <a:ea typeface="굴림" pitchFamily="34" charset="-127"/>
                <a:cs typeface="Times New Roman" pitchFamily="18" charset="0"/>
              </a:rPr>
              <a:t>Các độc giả chuyên nghiệp, thường xuyên</a:t>
            </a:r>
            <a:endParaRPr lang="en-US" altLang="ko-KR" sz="2400" smtClean="0">
              <a:latin typeface="Times New Roman" pitchFamily="18" charset="0"/>
              <a:ea typeface="굴림" pitchFamily="34" charset="-127"/>
              <a:cs typeface="Times New Roman" pitchFamily="18" charset="0"/>
            </a:endParaRPr>
          </a:p>
          <a:p>
            <a:pPr marL="2209800" lvl="4" indent="-381000">
              <a:buFont typeface="Courier New" pitchFamily="49" charset="0"/>
              <a:buChar char="o"/>
            </a:pPr>
            <a:r>
              <a:rPr lang="en-US" altLang="ko-KR" sz="2400" i="1" smtClean="0">
                <a:latin typeface="Times New Roman" pitchFamily="18" charset="0"/>
                <a:ea typeface="굴림" pitchFamily="34" charset="-127"/>
                <a:cs typeface="Times New Roman" pitchFamily="18" charset="0"/>
              </a:rPr>
              <a:t>Các độc giả nước ngoài</a:t>
            </a:r>
            <a:endParaRPr lang="en-US" altLang="ko-KR" sz="2400" smtClean="0">
              <a:latin typeface="Times New Roman" pitchFamily="18" charset="0"/>
              <a:ea typeface="굴림" pitchFamily="34" charset="-127"/>
              <a:cs typeface="Times New Roman" pitchFamily="18" charset="0"/>
            </a:endParaRPr>
          </a:p>
          <a:p>
            <a:pPr marL="2209800" lvl="4" indent="-381000">
              <a:buFont typeface="Courier New" pitchFamily="49" charset="0"/>
              <a:buChar char="o"/>
            </a:pPr>
            <a:r>
              <a:rPr lang="en-US" altLang="ko-KR" sz="2400" smtClean="0">
                <a:latin typeface="Times New Roman" pitchFamily="18" charset="0"/>
                <a:ea typeface="굴림" pitchFamily="34" charset="-127"/>
                <a:cs typeface="Times New Roman" pitchFamily="18" charset="0"/>
              </a:rPr>
              <a:t>Các độc giả </a:t>
            </a:r>
            <a:r>
              <a:rPr lang="en-US" altLang="ko-KR" sz="2400" i="1" smtClean="0">
                <a:latin typeface="Times New Roman" pitchFamily="18" charset="0"/>
                <a:ea typeface="굴림" pitchFamily="34" charset="-127"/>
                <a:cs typeface="Times New Roman" pitchFamily="18" charset="0"/>
              </a:rPr>
              <a:t>Dạo chơi trên Web (browsing)</a:t>
            </a:r>
            <a:endParaRPr lang="en-US" altLang="ko-KR" sz="2400">
              <a:latin typeface="Times New Roman" pitchFamily="18" charset="0"/>
              <a:ea typeface="굴림" pitchFamily="34" charset="-127"/>
              <a:cs typeface="Times New Roman" pitchFamily="18" charset="0"/>
            </a:endParaRPr>
          </a:p>
        </p:txBody>
      </p:sp>
      <p:sp>
        <p:nvSpPr>
          <p:cNvPr id="7" name="Rectangle 2"/>
          <p:cNvSpPr>
            <a:spLocks noGrp="1" noChangeArrowheads="1"/>
          </p:cNvSpPr>
          <p:nvPr>
            <p:ph type="title"/>
          </p:nvPr>
        </p:nvSpPr>
        <p:spPr>
          <a:xfrm>
            <a:off x="457200" y="122238"/>
            <a:ext cx="8229600" cy="563562"/>
          </a:xfrm>
        </p:spPr>
        <p:txBody>
          <a:bodyPr/>
          <a:lstStyle/>
          <a:p>
            <a:pPr marL="571500" indent="-571500">
              <a:buFont typeface="Wingdings" pitchFamily="2" charset="2"/>
              <a:buChar char="Ø"/>
            </a:pPr>
            <a:r>
              <a:rPr lang="en-US" sz="4000" smtClean="0">
                <a:latin typeface="Arno Pro Smbd" pitchFamily="18" charset="0"/>
              </a:rPr>
              <a:t>Đặc tả</a:t>
            </a:r>
            <a:endParaRPr lang="en-US" sz="4000">
              <a:latin typeface="Arno Pro Smbd" pitchFamily="18" charset="0"/>
            </a:endParaRPr>
          </a:p>
        </p:txBody>
      </p:sp>
      <p:pic>
        <p:nvPicPr>
          <p:cNvPr id="19458" name="Picture 2" descr="Thiết kế website hiệu quả vì khách hà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3434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96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04800" y="990600"/>
            <a:ext cx="40386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Nội</a:t>
            </a:r>
            <a:r>
              <a:rPr kumimoji="0" lang="en-US" sz="3200" b="1" i="0" u="none" strike="noStrike" kern="0" cap="none" spc="0" normalizeH="0" noProof="0" smtClean="0">
                <a:ln>
                  <a:noFill/>
                </a:ln>
                <a:solidFill>
                  <a:schemeClr val="tx1"/>
                </a:solidFill>
                <a:effectLst/>
                <a:uLnTx/>
                <a:uFillTx/>
                <a:latin typeface="Times New Roman" pitchFamily="18" charset="0"/>
                <a:cs typeface="Times New Roman" pitchFamily="18" charset="0"/>
              </a:rPr>
              <a:t> dung, hình ảnh?</a:t>
            </a:r>
            <a:endPar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endParaRPr>
          </a:p>
        </p:txBody>
      </p:sp>
      <p:graphicFrame>
        <p:nvGraphicFramePr>
          <p:cNvPr id="23554" name="Object 2"/>
          <p:cNvGraphicFramePr>
            <a:graphicFrameLocks noChangeAspect="1"/>
          </p:cNvGraphicFramePr>
          <p:nvPr/>
        </p:nvGraphicFramePr>
        <p:xfrm>
          <a:off x="1371600" y="1676400"/>
          <a:ext cx="6324600" cy="4432996"/>
        </p:xfrm>
        <a:graphic>
          <a:graphicData uri="http://schemas.openxmlformats.org/presentationml/2006/ole">
            <mc:AlternateContent xmlns:mc="http://schemas.openxmlformats.org/markup-compatibility/2006">
              <mc:Choice xmlns:v="urn:schemas-microsoft-com:vml" Requires="v">
                <p:oleObj spid="_x0000_s2060" name="Bitmap Image" r:id="rId3" imgW="8535591" imgH="5982535" progId="Paint.Picture">
                  <p:embed/>
                </p:oleObj>
              </mc:Choice>
              <mc:Fallback>
                <p:oleObj name="Bitmap Image" r:id="rId3" imgW="8535591" imgH="598253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676400"/>
                        <a:ext cx="6324600" cy="443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2"/>
          <p:cNvSpPr>
            <a:spLocks noGrp="1" noChangeArrowheads="1"/>
          </p:cNvSpPr>
          <p:nvPr>
            <p:ph type="title"/>
          </p:nvPr>
        </p:nvSpPr>
        <p:spPr>
          <a:xfrm>
            <a:off x="457200" y="122238"/>
            <a:ext cx="8229600" cy="563562"/>
          </a:xfrm>
        </p:spPr>
        <p:txBody>
          <a:bodyPr/>
          <a:lstStyle/>
          <a:p>
            <a:pPr marL="571500" indent="-571500">
              <a:buFont typeface="Wingdings" pitchFamily="2" charset="2"/>
              <a:buChar char="Ø"/>
            </a:pPr>
            <a:r>
              <a:rPr lang="en-US" sz="4000" smtClean="0">
                <a:latin typeface="Arno Pro Smbd" pitchFamily="18" charset="0"/>
              </a:rPr>
              <a:t>Đặc tả</a:t>
            </a:r>
            <a:endParaRPr lang="en-US" sz="4000">
              <a:latin typeface="Arno Pro Smbd" pitchFamily="18" charset="0"/>
            </a:endParaRPr>
          </a:p>
        </p:txBody>
      </p:sp>
    </p:spTree>
    <p:extLst>
      <p:ext uri="{BB962C8B-B14F-4D97-AF65-F5344CB8AC3E}">
        <p14:creationId xmlns:p14="http://schemas.microsoft.com/office/powerpoint/2010/main" val="12150533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81000" y="990600"/>
            <a:ext cx="6553200" cy="1905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sz="3200" b="1"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 Phân tích</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Mối liên quan giữa các nội dung?</a:t>
            </a: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kumimoji="0" lang="en-US" sz="3200" b="0" i="0" u="none" strike="noStrike" kern="0" cap="none" spc="0" normalizeH="0" baseline="0" noProof="0" smtClean="0">
                <a:ln>
                  <a:noFill/>
                </a:ln>
                <a:solidFill>
                  <a:schemeClr val="tx1"/>
                </a:solidFill>
                <a:effectLst/>
                <a:uLnTx/>
                <a:uFillTx/>
                <a:latin typeface="Times New Roman" pitchFamily="18" charset="0"/>
                <a:cs typeface="Times New Roman" pitchFamily="18" charset="0"/>
              </a:rPr>
              <a:t>Thứ tự các nội dung?</a:t>
            </a:r>
          </a:p>
        </p:txBody>
      </p:sp>
      <p:pic>
        <p:nvPicPr>
          <p:cNvPr id="5121" name="Picture 1"/>
          <p:cNvPicPr>
            <a:picLocks noChangeAspect="1" noChangeArrowheads="1"/>
          </p:cNvPicPr>
          <p:nvPr/>
        </p:nvPicPr>
        <p:blipFill>
          <a:blip r:embed="rId2"/>
          <a:srcRect/>
          <a:stretch>
            <a:fillRect/>
          </a:stretch>
        </p:blipFill>
        <p:spPr bwMode="auto">
          <a:xfrm>
            <a:off x="6096000" y="2590800"/>
            <a:ext cx="2057400" cy="25676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2"/>
          <p:cNvSpPr>
            <a:spLocks noGrp="1" noChangeArrowheads="1"/>
          </p:cNvSpPr>
          <p:nvPr>
            <p:ph type="title"/>
          </p:nvPr>
        </p:nvSpPr>
        <p:spPr>
          <a:xfrm>
            <a:off x="457200" y="122238"/>
            <a:ext cx="8229600" cy="563562"/>
          </a:xfrm>
        </p:spPr>
        <p:txBody>
          <a:bodyPr/>
          <a:lstStyle/>
          <a:p>
            <a:pPr marL="571500" indent="-571500">
              <a:buFont typeface="Wingdings" pitchFamily="2" charset="2"/>
              <a:buChar char="Ø"/>
            </a:pPr>
            <a:r>
              <a:rPr lang="en-US" sz="4000" smtClean="0">
                <a:latin typeface="Arno Pro Smbd" pitchFamily="18" charset="0"/>
              </a:rPr>
              <a:t>Phân tích</a:t>
            </a:r>
            <a:endParaRPr lang="en-US" sz="4000">
              <a:latin typeface="Arno Pro Smbd" pitchFamily="18" charset="0"/>
            </a:endParaRPr>
          </a:p>
        </p:txBody>
      </p:sp>
    </p:spTree>
    <p:extLst>
      <p:ext uri="{BB962C8B-B14F-4D97-AF65-F5344CB8AC3E}">
        <p14:creationId xmlns:p14="http://schemas.microsoft.com/office/powerpoint/2010/main" val="1718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121"/>
                                        </p:tgtEl>
                                        <p:attrNameLst>
                                          <p:attrName>style.visibility</p:attrName>
                                        </p:attrNameLst>
                                      </p:cBhvr>
                                      <p:to>
                                        <p:strVal val="visible"/>
                                      </p:to>
                                    </p:set>
                                    <p:animEffect transition="in" filter="blinds(horizontal)">
                                      <p:cBhvr>
                                        <p:cTn id="7" dur="1000"/>
                                        <p:tgtEl>
                                          <p:spTgt spid="5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db2004c007l">
  <a:themeElements>
    <a:clrScheme name="sample 3">
      <a:dk1>
        <a:srgbClr val="000066"/>
      </a:dk1>
      <a:lt1>
        <a:srgbClr val="FFFFFF"/>
      </a:lt1>
      <a:dk2>
        <a:srgbClr val="50A834"/>
      </a:dk2>
      <a:lt2>
        <a:srgbClr val="B2B2B2"/>
      </a:lt2>
      <a:accent1>
        <a:srgbClr val="2045AE"/>
      </a:accent1>
      <a:accent2>
        <a:srgbClr val="FF9933"/>
      </a:accent2>
      <a:accent3>
        <a:srgbClr val="FFFFFF"/>
      </a:accent3>
      <a:accent4>
        <a:srgbClr val="000056"/>
      </a:accent4>
      <a:accent5>
        <a:srgbClr val="ABB0D3"/>
      </a:accent5>
      <a:accent6>
        <a:srgbClr val="E78A2D"/>
      </a:accent6>
      <a:hlink>
        <a:srgbClr val="3DC5C5"/>
      </a:hlink>
      <a:folHlink>
        <a:srgbClr val="6B41BF"/>
      </a:folHlink>
    </a:clrScheme>
    <a:fontScheme name="sam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4C1A37"/>
        </a:dk1>
        <a:lt1>
          <a:srgbClr val="FFFFFF"/>
        </a:lt1>
        <a:dk2>
          <a:srgbClr val="FFFFE7"/>
        </a:dk2>
        <a:lt2>
          <a:srgbClr val="B2B2B2"/>
        </a:lt2>
        <a:accent1>
          <a:srgbClr val="C06C98"/>
        </a:accent1>
        <a:accent2>
          <a:srgbClr val="FF9966"/>
        </a:accent2>
        <a:accent3>
          <a:srgbClr val="FFFFFF"/>
        </a:accent3>
        <a:accent4>
          <a:srgbClr val="40142D"/>
        </a:accent4>
        <a:accent5>
          <a:srgbClr val="DCBACA"/>
        </a:accent5>
        <a:accent6>
          <a:srgbClr val="E78A5C"/>
        </a:accent6>
        <a:hlink>
          <a:srgbClr val="BD6D45"/>
        </a:hlink>
        <a:folHlink>
          <a:srgbClr val="3AABC6"/>
        </a:folHlink>
      </a:clrScheme>
      <a:clrMap bg1="lt1" tx1="dk1" bg2="lt2" tx2="dk2" accent1="accent1" accent2="accent2" accent3="accent3" accent4="accent4" accent5="accent5" accent6="accent6" hlink="hlink" folHlink="folHlink"/>
    </a:extraClrScheme>
    <a:extraClrScheme>
      <a:clrScheme name="sample 2">
        <a:dk1>
          <a:srgbClr val="003366"/>
        </a:dk1>
        <a:lt1>
          <a:srgbClr val="FFFFFF"/>
        </a:lt1>
        <a:dk2>
          <a:srgbClr val="FFFFFF"/>
        </a:dk2>
        <a:lt2>
          <a:srgbClr val="B2B2B2"/>
        </a:lt2>
        <a:accent1>
          <a:srgbClr val="2879B0"/>
        </a:accent1>
        <a:accent2>
          <a:srgbClr val="0099CC"/>
        </a:accent2>
        <a:accent3>
          <a:srgbClr val="FFFFFF"/>
        </a:accent3>
        <a:accent4>
          <a:srgbClr val="002A56"/>
        </a:accent4>
        <a:accent5>
          <a:srgbClr val="ACBED4"/>
        </a:accent5>
        <a:accent6>
          <a:srgbClr val="008AB9"/>
        </a:accent6>
        <a:hlink>
          <a:srgbClr val="A9683B"/>
        </a:hlink>
        <a:folHlink>
          <a:srgbClr val="166A84"/>
        </a:folHlink>
      </a:clrScheme>
      <a:clrMap bg1="lt1" tx1="dk1" bg2="lt2" tx2="dk2" accent1="accent1" accent2="accent2" accent3="accent3" accent4="accent4" accent5="accent5" accent6="accent6" hlink="hlink" folHlink="folHlink"/>
    </a:extraClrScheme>
    <a:extraClrScheme>
      <a:clrScheme name="sample 3">
        <a:dk1>
          <a:srgbClr val="000066"/>
        </a:dk1>
        <a:lt1>
          <a:srgbClr val="FFFFFF"/>
        </a:lt1>
        <a:dk2>
          <a:srgbClr val="50A834"/>
        </a:dk2>
        <a:lt2>
          <a:srgbClr val="B2B2B2"/>
        </a:lt2>
        <a:accent1>
          <a:srgbClr val="2045AE"/>
        </a:accent1>
        <a:accent2>
          <a:srgbClr val="FF9933"/>
        </a:accent2>
        <a:accent3>
          <a:srgbClr val="FFFFFF"/>
        </a:accent3>
        <a:accent4>
          <a:srgbClr val="000056"/>
        </a:accent4>
        <a:accent5>
          <a:srgbClr val="ABB0D3"/>
        </a:accent5>
        <a:accent6>
          <a:srgbClr val="E78A2D"/>
        </a:accent6>
        <a:hlink>
          <a:srgbClr val="3DC5C5"/>
        </a:hlink>
        <a:folHlink>
          <a:srgbClr val="6B41B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cdb2004c007l</Template>
  <TotalTime>105</TotalTime>
  <Words>780</Words>
  <Application>Microsoft Office PowerPoint</Application>
  <PresentationFormat>On-screen Show (4:3)</PresentationFormat>
  <Paragraphs>163</Paragraphs>
  <Slides>30</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30</vt:i4>
      </vt:variant>
    </vt:vector>
  </HeadingPairs>
  <TitlesOfParts>
    <vt:vector size="33" baseType="lpstr">
      <vt:lpstr>cdb2004c007l</vt:lpstr>
      <vt:lpstr>Bitmap Image</vt:lpstr>
      <vt:lpstr>Image</vt:lpstr>
      <vt:lpstr>MỞ ĐẦU THIẾT KẾ WEB</vt:lpstr>
      <vt:lpstr>Nội dung bài học</vt:lpstr>
      <vt:lpstr>Phân loại trang web</vt:lpstr>
      <vt:lpstr>Các bước chính phát triển website</vt:lpstr>
      <vt:lpstr>Đặc tả</vt:lpstr>
      <vt:lpstr>Đặc tả</vt:lpstr>
      <vt:lpstr>Đặc tả</vt:lpstr>
      <vt:lpstr>Đặc tả</vt:lpstr>
      <vt:lpstr>Phân tích</vt:lpstr>
      <vt:lpstr>Phân tích</vt:lpstr>
      <vt:lpstr>Phân tích</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Xây dựng - code</vt:lpstr>
      <vt:lpstr>Xây dựng - code</vt:lpstr>
      <vt:lpstr>Xây dựng - code</vt:lpstr>
      <vt:lpstr>Kiểm thử</vt:lpstr>
      <vt:lpstr>Lưu ý khi thiết kế trang chủ</vt:lpstr>
      <vt:lpstr>Một số website được yêu thích ở VN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mrnhut</dc:creator>
  <cp:lastModifiedBy>Khoa CNTT</cp:lastModifiedBy>
  <cp:revision>17</cp:revision>
  <dcterms:created xsi:type="dcterms:W3CDTF">2013-05-22T16:25:08Z</dcterms:created>
  <dcterms:modified xsi:type="dcterms:W3CDTF">2017-02-13T02:55:28Z</dcterms:modified>
</cp:coreProperties>
</file>